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1" r:id="rId1"/>
    <p:sldMasterId id="2147483655" r:id="rId2"/>
  </p:sldMasterIdLst>
  <p:notesMasterIdLst>
    <p:notesMasterId r:id="rId32"/>
  </p:notesMasterIdLst>
  <p:handoutMasterIdLst>
    <p:handoutMasterId r:id="rId33"/>
  </p:handoutMasterIdLst>
  <p:sldIdLst>
    <p:sldId id="617" r:id="rId3"/>
    <p:sldId id="610" r:id="rId4"/>
    <p:sldId id="611" r:id="rId5"/>
    <p:sldId id="620" r:id="rId6"/>
    <p:sldId id="621" r:id="rId7"/>
    <p:sldId id="619" r:id="rId8"/>
    <p:sldId id="614" r:id="rId9"/>
    <p:sldId id="622" r:id="rId10"/>
    <p:sldId id="644" r:id="rId11"/>
    <p:sldId id="645" r:id="rId12"/>
    <p:sldId id="646" r:id="rId13"/>
    <p:sldId id="647" r:id="rId14"/>
    <p:sldId id="648" r:id="rId15"/>
    <p:sldId id="627" r:id="rId16"/>
    <p:sldId id="637" r:id="rId17"/>
    <p:sldId id="638" r:id="rId18"/>
    <p:sldId id="639" r:id="rId19"/>
    <p:sldId id="640" r:id="rId20"/>
    <p:sldId id="641" r:id="rId21"/>
    <p:sldId id="642" r:id="rId22"/>
    <p:sldId id="643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49" r:id="rId31"/>
  </p:sldIdLst>
  <p:sldSz cx="7561263" cy="10693400"/>
  <p:notesSz cx="6797675" cy="9926638"/>
  <p:defaultTextStyle>
    <a:defPPr>
      <a:defRPr lang="ko-KR"/>
    </a:defPPr>
    <a:lvl1pPr marL="0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783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564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347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129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8911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693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476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258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07" userDrawn="1">
          <p15:clr>
            <a:srgbClr val="A4A3A4"/>
          </p15:clr>
        </p15:guide>
        <p15:guide id="2" orient="horz" pos="6271" userDrawn="1">
          <p15:clr>
            <a:srgbClr val="A4A3A4"/>
          </p15:clr>
        </p15:guide>
        <p15:guide id="3" pos="91" userDrawn="1">
          <p15:clr>
            <a:srgbClr val="A4A3A4"/>
          </p15:clr>
        </p15:guide>
        <p15:guide id="4" pos="4536">
          <p15:clr>
            <a:srgbClr val="A4A3A4"/>
          </p15:clr>
        </p15:guide>
        <p15:guide id="5" orient="horz" pos="2121" userDrawn="1">
          <p15:clr>
            <a:srgbClr val="A4A3A4"/>
          </p15:clr>
        </p15:guide>
        <p15:guide id="6" orient="horz" pos="933" userDrawn="1">
          <p15:clr>
            <a:srgbClr val="A4A3A4"/>
          </p15:clr>
        </p15:guide>
        <p15:guide id="7" orient="horz" pos="1735" userDrawn="1">
          <p15:clr>
            <a:srgbClr val="A4A3A4"/>
          </p15:clr>
        </p15:guide>
        <p15:guide id="8" pos="238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B9C"/>
    <a:srgbClr val="1068B8"/>
    <a:srgbClr val="B9CDE5"/>
    <a:srgbClr val="FAFAFA"/>
    <a:srgbClr val="5CC6F6"/>
    <a:srgbClr val="1584E9"/>
    <a:srgbClr val="B6D9F8"/>
    <a:srgbClr val="76B7F2"/>
    <a:srgbClr val="258DEB"/>
    <a:srgbClr val="108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3" autoAdjust="0"/>
    <p:restoredTop sz="99096" autoAdjust="0"/>
  </p:normalViewPr>
  <p:slideViewPr>
    <p:cSldViewPr showGuides="1">
      <p:cViewPr varScale="1">
        <p:scale>
          <a:sx n="100" d="100"/>
          <a:sy n="100" d="100"/>
        </p:scale>
        <p:origin x="-1008" y="-86"/>
      </p:cViewPr>
      <p:guideLst>
        <p:guide orient="horz" pos="2007"/>
        <p:guide orient="horz" pos="6271"/>
        <p:guide orient="horz" pos="2121"/>
        <p:guide orient="horz" pos="933"/>
        <p:guide orient="horz" pos="1735"/>
        <p:guide pos="91"/>
        <p:guide pos="4536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954" y="-102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D1481-5AC3-40A3-9A3B-DBF7974BF803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98D3-6217-48D4-81D8-63D4B0ED1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46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406B4-3B96-4F3F-AE88-0C071FE4ED02}" type="datetimeFigureOut">
              <a:rPr lang="ko-KR" altLang="en-US" smtClean="0"/>
              <a:pPr/>
              <a:t>2019-08-20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2800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D92B9-FF84-45A1-8B09-9EEE76C206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97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783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564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347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129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911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693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476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258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562850" cy="10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>
          <a:xfrm>
            <a:off x="-2809" y="0"/>
            <a:ext cx="4500711" cy="9902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462276" y="10234193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Ⅱ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48283" y="439211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rPr>
              <a:t>고등학교 입학전형시스템 기능 개선 및 현행화 용역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8" y="202722"/>
            <a:ext cx="544563" cy="5445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1" y="240834"/>
            <a:ext cx="1044327" cy="169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우_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7239"/>
          <a:stretch/>
        </p:blipFill>
        <p:spPr bwMode="auto">
          <a:xfrm>
            <a:off x="0" y="0"/>
            <a:ext cx="7562850" cy="991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그룹 10"/>
          <p:cNvGrpSpPr/>
          <p:nvPr userDrawn="1"/>
        </p:nvGrpSpPr>
        <p:grpSpPr>
          <a:xfrm>
            <a:off x="5514670" y="325055"/>
            <a:ext cx="1369388" cy="387100"/>
            <a:chOff x="5804339" y="325055"/>
            <a:chExt cx="1369388" cy="387100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6190405" y="340866"/>
              <a:ext cx="983322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r>
                <a:rPr lang="ko-KR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일반현황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pic>
          <p:nvPicPr>
            <p:cNvPr id="13" name="그림 12" descr="Ellipse 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5815199" y="325055"/>
              <a:ext cx="374905" cy="37947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5804339" y="350015"/>
              <a:ext cx="396623" cy="362140"/>
            </a:xfrm>
            <a:prstGeom prst="rect">
              <a:avLst/>
            </a:prstGeom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r>
                <a:rPr lang="az-Cyrl-AZ" altLang="ko-KR" sz="17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  <a:cs typeface="+mn-cs"/>
                </a:rPr>
                <a:t>Ⅱ</a:t>
              </a:r>
              <a:endParaRPr lang="ko-KR" altLang="en-US" sz="17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462276" y="10234193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Ⅱ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좌우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562850" cy="10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 userDrawn="1"/>
        </p:nvSpPr>
        <p:spPr>
          <a:xfrm>
            <a:off x="-2809" y="0"/>
            <a:ext cx="4500711" cy="9902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48283" y="439211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rPr>
              <a:t>고등학교 입학전형시스템 기능 개선 및 현행화 용역</a:t>
            </a:r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5525530" y="325055"/>
            <a:ext cx="1358528" cy="379477"/>
            <a:chOff x="5815199" y="325055"/>
            <a:chExt cx="1358528" cy="379477"/>
          </a:xfrm>
        </p:grpSpPr>
        <p:sp>
          <p:nvSpPr>
            <p:cNvPr id="25" name="TextBox 24"/>
            <p:cNvSpPr txBox="1"/>
            <p:nvPr userDrawn="1"/>
          </p:nvSpPr>
          <p:spPr>
            <a:xfrm>
              <a:off x="6190405" y="340866"/>
              <a:ext cx="983322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r>
                <a:rPr lang="ko-KR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일반현황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pic>
          <p:nvPicPr>
            <p:cNvPr id="26" name="그림 25" descr="Ellipse 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5815199" y="325055"/>
              <a:ext cx="374905" cy="3794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 userDrawn="1"/>
          </p:nvSpPr>
          <p:spPr>
            <a:xfrm>
              <a:off x="5860430" y="340044"/>
              <a:ext cx="271589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r>
                <a:rPr lang="en-US" altLang="ko-KR" sz="17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  <a:cs typeface="+mn-cs"/>
                </a:rPr>
                <a:t>I</a:t>
              </a:r>
              <a:endParaRPr lang="ko-KR" altLang="en-US" sz="17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3502351" y="10234193"/>
            <a:ext cx="556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I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8" y="202722"/>
            <a:ext cx="544563" cy="544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1" y="240834"/>
            <a:ext cx="1044327" cy="169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58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462276" y="10234193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Ⅱ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iming>
    <p:tnLst>
      <p:par>
        <p:cTn id="1" dur="indefinite" restart="never" nodeType="tmRoot"/>
      </p:par>
    </p:tnLst>
  </p:timing>
  <p:txStyles>
    <p:titleStyle>
      <a:lvl1pPr algn="ctr" defTabSz="995564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37" indent="-373337" algn="l" defTabSz="995564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896" indent="-311114" algn="l" defTabSz="995564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456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238" indent="-248891" algn="l" defTabSz="995564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020" indent="-248891" algn="l" defTabSz="995564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802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584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367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147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83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64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47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129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911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93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76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258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44"/>
            <a:ext cx="7559695" cy="106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1889" y="2492831"/>
            <a:ext cx="410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Rix명조 EB" panose="02020603020101020101" pitchFamily="18" charset="-127"/>
                <a:ea typeface="Rix명조 EB" panose="02020603020101020101" pitchFamily="18" charset="-127"/>
              </a:rPr>
              <a:t>I</a:t>
            </a:r>
            <a:endParaRPr lang="en-US" sz="5400" b="1" dirty="0">
              <a:solidFill>
                <a:schemeClr val="bg1"/>
              </a:solidFill>
              <a:latin typeface="Rix명조 EB" panose="02020603020101020101" pitchFamily="18" charset="-127"/>
              <a:ea typeface="Rix명조 E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7053" y="2826420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일반현황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99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3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sp>
        <p:nvSpPr>
          <p:cNvPr id="5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920786"/>
              </p:ext>
            </p:extLst>
          </p:nvPr>
        </p:nvGraphicFramePr>
        <p:xfrm>
          <a:off x="424752" y="2372321"/>
          <a:ext cx="6712773" cy="6135225"/>
        </p:xfrm>
        <a:graphic>
          <a:graphicData uri="http://schemas.openxmlformats.org/drawingml/2006/table">
            <a:tbl>
              <a:tblPr/>
              <a:tblGrid>
                <a:gridCol w="28243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95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26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력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인터넷 통관 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2004.12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2005.09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관세청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NeOSS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DB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이행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2004.02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2004.09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KT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기업보증서 연계시스템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2003.08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204.01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신용보증재단연합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공장업무관리 시스템 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2003.02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2003.07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LG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화학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국가전자조달 시스템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(G2B)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2002.04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2003.01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조달청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예산군청 홈페이지 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2002.01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2002.02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예산군청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서버프로파일 관리 시스템 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2001.09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2002.02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데이콤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</a:rPr>
                        <a:t> </a:t>
                      </a:r>
                      <a:endParaRPr lang="ko-KR" sz="900" kern="100" dirty="0"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7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1185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7498167"/>
              </p:ext>
            </p:extLst>
          </p:nvPr>
        </p:nvGraphicFramePr>
        <p:xfrm>
          <a:off x="424750" y="2538388"/>
          <a:ext cx="6721066" cy="1237093"/>
        </p:xfrm>
        <a:graphic>
          <a:graphicData uri="http://schemas.openxmlformats.org/drawingml/2006/table">
            <a:tbl>
              <a:tblPr/>
              <a:tblGrid>
                <a:gridCol w="6788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1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09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0915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04802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김성호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이사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60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15">
                <a:tc row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학력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울산대학교 계산학과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년 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 10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개월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15">
                <a:tc v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대학원                          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    격    증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정보처리산업기사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61">
                <a:tc grid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본사업참여임무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품질보증</a:t>
                      </a:r>
                    </a:p>
                  </a:txBody>
                  <a:tcPr marL="65303" marR="65303" marT="30784" marB="307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사업참여기간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사업전기간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참여율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20%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266763"/>
              </p:ext>
            </p:extLst>
          </p:nvPr>
        </p:nvGraphicFramePr>
        <p:xfrm>
          <a:off x="415239" y="4036529"/>
          <a:ext cx="6712773" cy="6135225"/>
        </p:xfrm>
        <a:graphic>
          <a:graphicData uri="http://schemas.openxmlformats.org/drawingml/2006/table">
            <a:tbl>
              <a:tblPr/>
              <a:tblGrid>
                <a:gridCol w="285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6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</a:t>
                      </a:r>
                      <a:r>
                        <a:rPr kumimoji="1" lang="ko-KR" alt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력</a:t>
                      </a: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철도공사 고객분야프로그램구축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2018.12 ~ 2019.05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PMO/OA</a:t>
                      </a:r>
                      <a:endParaRPr kumimoji="0" 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철도공사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통계청</a:t>
                      </a: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 MDIS_2</a:t>
                      </a:r>
                      <a:r>
                        <a:rPr kumimoji="0" 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단계사업</a:t>
                      </a: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2015.06~2016.01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PMO</a:t>
                      </a:r>
                      <a:endParaRPr kumimoji="0" lang="en-US" altLang="ko-KR" sz="9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통계청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</a:t>
                      </a:r>
                      <a:r>
                        <a:rPr kumimoji="0" lang="ko-KR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년 대한민국정부포털 운영및 기능개선사업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2014.04~2014.07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PMO/OA</a:t>
                      </a:r>
                      <a:endParaRPr kumimoji="0" lang="en-US" altLang="ko-KR" sz="9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 </a:t>
                      </a: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안전</a:t>
                      </a:r>
                      <a:endParaRPr kumimoji="0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행정부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전자심판정 등 구축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2013.09~2014.02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PMO/OA</a:t>
                      </a:r>
                      <a:endParaRPr kumimoji="0" lang="en-US" altLang="ko-KR" sz="9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 </a:t>
                      </a: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헌법</a:t>
                      </a:r>
                      <a:endParaRPr kumimoji="0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재판소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9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577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341266"/>
              </p:ext>
            </p:extLst>
          </p:nvPr>
        </p:nvGraphicFramePr>
        <p:xfrm>
          <a:off x="424750" y="2538388"/>
          <a:ext cx="6721066" cy="1237093"/>
        </p:xfrm>
        <a:graphic>
          <a:graphicData uri="http://schemas.openxmlformats.org/drawingml/2006/table">
            <a:tbl>
              <a:tblPr/>
              <a:tblGrid>
                <a:gridCol w="6788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1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09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0915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04802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최성한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과장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34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15">
                <a:tc row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학력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원광대학교 컴퓨터공학과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8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년 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 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개월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15">
                <a:tc v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대학원                          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    격    증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정보처리산업기사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61">
                <a:tc grid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본사업참여임무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65303" marR="65303" marT="30784" marB="307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사업참여기간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사업전기간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참여율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664044"/>
              </p:ext>
            </p:extLst>
          </p:nvPr>
        </p:nvGraphicFramePr>
        <p:xfrm>
          <a:off x="415239" y="4036529"/>
          <a:ext cx="6712773" cy="6135225"/>
        </p:xfrm>
        <a:graphic>
          <a:graphicData uri="http://schemas.openxmlformats.org/drawingml/2006/table">
            <a:tbl>
              <a:tblPr/>
              <a:tblGrid>
                <a:gridCol w="285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6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</a:t>
                      </a:r>
                      <a:r>
                        <a:rPr kumimoji="1" lang="ko-KR" alt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력</a:t>
                      </a: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포털사이트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2010.03~2010.04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유지보수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인천평생교육원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소프트캠퍼스 홈페이지 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2010.05~2010.07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소프트캠퍼스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보조사업통합관리시스템 개발 및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2010.08~2012.07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지자체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도시군구청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한의학연구원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2012.08~2013.10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유지보수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한국한의학연구원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카이스트 도서관 홈페이지 개선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2013.11~2014.12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카이스트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신 병무행정시스템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2015.02~2015.11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병무청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기획행정시스템 고도화 및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2015.12~2016.12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한국원자력통제기술원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온라인채용시스템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2017.01~2017.08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한국과학기술연구회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출연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협업 포털 설문시스템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2017.08~2017.11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한국과학기술연구회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연구회 운영기반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MIS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2017.12~2018.07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한국과학기술연구회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9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53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61691"/>
              </p:ext>
            </p:extLst>
          </p:nvPr>
        </p:nvGraphicFramePr>
        <p:xfrm>
          <a:off x="424750" y="2538388"/>
          <a:ext cx="6721066" cy="1237093"/>
        </p:xfrm>
        <a:graphic>
          <a:graphicData uri="http://schemas.openxmlformats.org/drawingml/2006/table">
            <a:tbl>
              <a:tblPr/>
              <a:tblGrid>
                <a:gridCol w="6788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1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09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0915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04802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한진희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과장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32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15">
                <a:tc row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학력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대전보건대학 컴퓨터정보통신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8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년 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 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개월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15">
                <a:tc v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대학원                          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    격    증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정보처리기사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61">
                <a:tc grid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본사업참여임무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GIS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65303" marR="65303" marT="30784" marB="307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사업참여기간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사업전기간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참여율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359089"/>
              </p:ext>
            </p:extLst>
          </p:nvPr>
        </p:nvGraphicFramePr>
        <p:xfrm>
          <a:off x="415239" y="4036529"/>
          <a:ext cx="6712773" cy="6135225"/>
        </p:xfrm>
        <a:graphic>
          <a:graphicData uri="http://schemas.openxmlformats.org/drawingml/2006/table">
            <a:tbl>
              <a:tblPr/>
              <a:tblGrid>
                <a:gridCol w="285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6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</a:t>
                      </a:r>
                      <a:r>
                        <a:rPr kumimoji="1" lang="ko-KR" alt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력</a:t>
                      </a: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철도공사 고객분야프로그램구축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2019.01 ~ 2019.05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철도공사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연세대학교 한국어학당 홈페이지 및</a:t>
                      </a:r>
                      <a:endParaRPr lang="en-US" altLang="ko-KR" sz="900" kern="10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학사관리시스템구축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2018.06 ~ 2018.12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noProof="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altLang="ko-KR" sz="900" kern="100" noProof="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연세대학교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KT&amp;G 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해외영업관리시스템구축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2017.01 ~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2017.12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noProof="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altLang="ko-KR" sz="900" kern="100" noProof="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 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KT&amp;G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2016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년 자연환경종합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DB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구축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2016.04 ~ 2016.12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noProof="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altLang="ko-KR" sz="900" kern="100" noProof="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 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생태원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4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세대 국종망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단계구축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2014.05 ~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2016.03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noProof="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altLang="ko-KR" sz="900" kern="100" noProof="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900" kern="100" dirty="0" smtClean="0"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>
                      <a:lvl1pPr marL="128588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128588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128588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rtl="0" fontAlgn="ctr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rtl="0" fontAlgn="ctr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9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303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7" y="2039811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7" y="2106340"/>
            <a:ext cx="5688739" cy="78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004638"/>
              </p:ext>
            </p:extLst>
          </p:nvPr>
        </p:nvGraphicFramePr>
        <p:xfrm>
          <a:off x="756295" y="2017717"/>
          <a:ext cx="5667375" cy="802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NesPDF" r:id="rId3" imgW="5667120" imgH="8019720" progId="NesPDF.Document">
                  <p:embed/>
                </p:oleObj>
              </mc:Choice>
              <mc:Fallback>
                <p:oleObj name="NesPDF" r:id="rId3" imgW="5667120" imgH="8019720" progId="Nes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6295" y="2017717"/>
                        <a:ext cx="5667375" cy="802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7" y="2142344"/>
            <a:ext cx="5688844" cy="78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5" y="2178348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8" y="2106340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제안사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일반현황</a:t>
            </a:r>
            <a:endParaRPr lang="en-US" altLang="ko-KR" sz="1600" dirty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1.1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일반현황 및 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요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연혁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IT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인프라에서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비즈니스 서비스 구축분야와 시스템 통합에서 특화된 지식과 경험을 축적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 대학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공공부문의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정보화사업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그룹웨어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포털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모바일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웹반응형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서비스 영역 등의 사업을 운영하고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7928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216667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일반현황 및 연혁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sz="1100" dirty="0" err="1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일반현황 ▶ 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1.1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일반현황 및 연혁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28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845499"/>
              </p:ext>
            </p:extLst>
          </p:nvPr>
        </p:nvGraphicFramePr>
        <p:xfrm>
          <a:off x="366905" y="3229257"/>
          <a:ext cx="6828915" cy="1567764"/>
        </p:xfrm>
        <a:graphic>
          <a:graphicData uri="http://schemas.openxmlformats.org/drawingml/2006/table">
            <a:tbl>
              <a:tblPr/>
              <a:tblGrid>
                <a:gridCol w="12407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03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55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22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회사명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제안사정보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입력금지</a:t>
                      </a:r>
                    </a:p>
                  </a:txBody>
                  <a:tcPr marL="69358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대표자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제안사정보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입력금지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사업분야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시스템통합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소프트웨어 개발 및 공급사업</a:t>
                      </a: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주소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제안사정보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입력금지</a:t>
                      </a: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전화번호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제안사정보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입력금지</a:t>
                      </a: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FAX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89995" marR="89995" marT="46827" marB="4682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제안사정보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입력금지</a:t>
                      </a:r>
                    </a:p>
                  </a:txBody>
                  <a:tcPr marL="89995" marR="89995" marT="46827" marB="4682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회사 설립 년도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2015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  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04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월</a:t>
                      </a: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해당부문 종사기간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2015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 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04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월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~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현재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( 4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04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4" name="그룹 83"/>
          <p:cNvGrpSpPr>
            <a:grpSpLocks/>
          </p:cNvGrpSpPr>
          <p:nvPr/>
        </p:nvGrpSpPr>
        <p:grpSpPr bwMode="auto">
          <a:xfrm>
            <a:off x="454850" y="4986660"/>
            <a:ext cx="2911475" cy="168275"/>
            <a:chOff x="1118401" y="2642222"/>
            <a:chExt cx="2662771" cy="169202"/>
          </a:xfrm>
        </p:grpSpPr>
        <p:sp>
          <p:nvSpPr>
            <p:cNvPr id="85" name="Rectangle 17"/>
            <p:cNvSpPr>
              <a:spLocks noChangeArrowheads="1"/>
            </p:cNvSpPr>
            <p:nvPr/>
          </p:nvSpPr>
          <p:spPr bwMode="auto">
            <a:xfrm>
              <a:off x="1333281" y="2642222"/>
              <a:ext cx="2447891" cy="169202"/>
            </a:xfrm>
            <a:prstGeom prst="rect">
              <a:avLst/>
            </a:prstGeom>
            <a:extLst/>
          </p:spPr>
          <p:txBody>
            <a:bodyPr l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ko-KR" altLang="en-US" sz="1000" spc="-50" dirty="0">
                  <a:solidFill>
                    <a:srgbClr val="002060"/>
                  </a:solidFill>
                  <a:latin typeface="Rix고딕 EB" pitchFamily="18" charset="-127"/>
                  <a:ea typeface="Rix고딕 EB" pitchFamily="18" charset="-127"/>
                </a:rPr>
                <a:t> 주요연혁</a:t>
              </a: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01" y="2665116"/>
              <a:ext cx="172042" cy="123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7" name="그룹 86"/>
          <p:cNvGrpSpPr>
            <a:grpSpLocks/>
          </p:cNvGrpSpPr>
          <p:nvPr/>
        </p:nvGrpSpPr>
        <p:grpSpPr bwMode="auto">
          <a:xfrm>
            <a:off x="540575" y="8279525"/>
            <a:ext cx="5851525" cy="1573733"/>
            <a:chOff x="1238400" y="6065614"/>
            <a:chExt cx="5349953" cy="1573477"/>
          </a:xfrm>
        </p:grpSpPr>
        <p:sp>
          <p:nvSpPr>
            <p:cNvPr id="88" name="Rectangle 1338" descr="강-2단"/>
            <p:cNvSpPr>
              <a:spLocks noChangeArrowheads="1"/>
            </p:cNvSpPr>
            <p:nvPr/>
          </p:nvSpPr>
          <p:spPr bwMode="auto">
            <a:xfrm>
              <a:off x="1836387" y="7485129"/>
              <a:ext cx="3780963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89" name="Line 448"/>
            <p:cNvSpPr>
              <a:spLocks noChangeShapeType="1"/>
            </p:cNvSpPr>
            <p:nvPr/>
          </p:nvSpPr>
          <p:spPr bwMode="auto">
            <a:xfrm>
              <a:off x="1836387" y="7093054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90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885" y="6339171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Rectangle 1338" descr="강-2단"/>
            <p:cNvSpPr>
              <a:spLocks noChangeArrowheads="1"/>
            </p:cNvSpPr>
            <p:nvPr/>
          </p:nvSpPr>
          <p:spPr bwMode="auto">
            <a:xfrm>
              <a:off x="1836387" y="6350425"/>
              <a:ext cx="449361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5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월 철도 차세대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KOVIS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구축 사업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하도급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)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92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885" y="6627156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Line 448"/>
            <p:cNvSpPr>
              <a:spLocks noChangeShapeType="1"/>
            </p:cNvSpPr>
            <p:nvPr/>
          </p:nvSpPr>
          <p:spPr bwMode="auto">
            <a:xfrm>
              <a:off x="1836387" y="6805070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94" name="Rectangle 1338" descr="강-2단"/>
            <p:cNvSpPr>
              <a:spLocks noChangeArrowheads="1"/>
            </p:cNvSpPr>
            <p:nvPr/>
          </p:nvSpPr>
          <p:spPr bwMode="auto">
            <a:xfrm>
              <a:off x="1802392" y="6589081"/>
              <a:ext cx="4689555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1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월 철도공사 예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.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발권 운영 지원 시스템 구축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하도급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)  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95" name="Rectangle 1338" descr="강-2단"/>
            <p:cNvSpPr>
              <a:spLocks noChangeArrowheads="1"/>
            </p:cNvSpPr>
            <p:nvPr/>
          </p:nvSpPr>
          <p:spPr bwMode="auto">
            <a:xfrm>
              <a:off x="1836387" y="6867096"/>
              <a:ext cx="385208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7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월 통계청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MDIS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시스템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3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차 구축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하도급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)</a:t>
              </a: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96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605" y="6877066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Line 448"/>
            <p:cNvSpPr>
              <a:spLocks noChangeShapeType="1"/>
            </p:cNvSpPr>
            <p:nvPr/>
          </p:nvSpPr>
          <p:spPr bwMode="auto">
            <a:xfrm>
              <a:off x="1836387" y="6235449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98" name="Text Box 218"/>
            <p:cNvSpPr txBox="1">
              <a:spLocks noChangeArrowheads="1"/>
            </p:cNvSpPr>
            <p:nvPr/>
          </p:nvSpPr>
          <p:spPr bwMode="auto">
            <a:xfrm>
              <a:off x="1238400" y="6086071"/>
              <a:ext cx="322432" cy="19925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808080"/>
              </a:prstShdw>
            </a:effectLst>
            <a:ex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en-US" altLang="ko-KR" sz="1200" dirty="0" smtClean="0">
                  <a:solidFill>
                    <a:srgbClr val="195E81"/>
                  </a:solidFill>
                  <a:latin typeface="가는각진제목체"/>
                  <a:ea typeface="+mn-ea"/>
                </a:rPr>
                <a:t>2016</a:t>
              </a:r>
              <a:endParaRPr lang="ko-KR" altLang="en-US" sz="1200" dirty="0">
                <a:solidFill>
                  <a:srgbClr val="195E81"/>
                </a:solidFill>
                <a:latin typeface="가는각진제목체"/>
                <a:ea typeface="+mn-ea"/>
              </a:endParaRPr>
            </a:p>
          </p:txBody>
        </p:sp>
        <p:pic>
          <p:nvPicPr>
            <p:cNvPr id="99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885" y="6085107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Rectangle 1338" descr="강-2단"/>
            <p:cNvSpPr>
              <a:spLocks noChangeArrowheads="1"/>
            </p:cNvSpPr>
            <p:nvPr/>
          </p:nvSpPr>
          <p:spPr bwMode="auto">
            <a:xfrm>
              <a:off x="1784044" y="6065614"/>
              <a:ext cx="4297670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8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월 국립 </a:t>
              </a:r>
              <a:r>
                <a:rPr lang="ko-KR" altLang="en-US" sz="1000" kern="0" dirty="0" err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생태원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DB-GIS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시스템 구축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하도급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)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01" name="Line 448"/>
            <p:cNvSpPr>
              <a:spLocks noChangeShapeType="1"/>
            </p:cNvSpPr>
            <p:nvPr/>
          </p:nvSpPr>
          <p:spPr bwMode="auto">
            <a:xfrm>
              <a:off x="1836387" y="6517085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</p:grpSp>
      <p:sp>
        <p:nvSpPr>
          <p:cNvPr id="102" name="Line 448"/>
          <p:cNvSpPr>
            <a:spLocks noChangeShapeType="1"/>
          </p:cNvSpPr>
          <p:nvPr/>
        </p:nvSpPr>
        <p:spPr bwMode="auto">
          <a:xfrm>
            <a:off x="1216552" y="10171236"/>
            <a:ext cx="519747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/>
        </p:spPr>
        <p:txBody>
          <a:bodyPr lIns="101334" tIns="50667" rIns="101334" bIns="50667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eaLnBrk="1" latinLnBrk="1" hangingPunct="1">
              <a:lnSpc>
                <a:spcPct val="125000"/>
              </a:lnSpc>
              <a:defRPr/>
            </a:pPr>
            <a:endParaRPr lang="ko-KR" altLang="en-US" sz="1000" dirty="0">
              <a:solidFill>
                <a:prstClr val="black"/>
              </a:solidFill>
              <a:latin typeface="가는각진제목체"/>
              <a:ea typeface="Rix고딕 B" pitchFamily="18" charset="-127"/>
            </a:endParaRPr>
          </a:p>
        </p:txBody>
      </p:sp>
      <p:pic>
        <p:nvPicPr>
          <p:cNvPr id="103" name="Picture 80" descr="패턴-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19" y="9955212"/>
            <a:ext cx="209673" cy="17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1338" descr="강-2단"/>
          <p:cNvSpPr>
            <a:spLocks noChangeArrowheads="1"/>
          </p:cNvSpPr>
          <p:nvPr/>
        </p:nvSpPr>
        <p:spPr bwMode="auto">
          <a:xfrm>
            <a:off x="1192690" y="9955212"/>
            <a:ext cx="4213225" cy="15398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defTabSz="1192783" fontAlgn="ctr">
              <a:lnSpc>
                <a:spcPts val="1219"/>
              </a:lnSpc>
              <a:spcBef>
                <a:spcPts val="332"/>
              </a:spcBef>
              <a:buClr>
                <a:srgbClr val="808080"/>
              </a:buClr>
              <a:buSzPct val="80000"/>
              <a:defRPr/>
            </a:pPr>
            <a:r>
              <a: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3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월 철도시설공단 통합운영 유지보수 사업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(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하도급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)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 </a:t>
            </a:r>
            <a:endParaRPr lang="ko-KR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가는각진제목체"/>
              <a:ea typeface="Rix고딕 B" pitchFamily="18" charset="-127"/>
            </a:endParaRPr>
          </a:p>
        </p:txBody>
      </p:sp>
      <p:sp>
        <p:nvSpPr>
          <p:cNvPr id="105" name="Line 448"/>
          <p:cNvSpPr>
            <a:spLocks noChangeShapeType="1"/>
          </p:cNvSpPr>
          <p:nvPr/>
        </p:nvSpPr>
        <p:spPr bwMode="auto">
          <a:xfrm>
            <a:off x="1216552" y="9883204"/>
            <a:ext cx="519747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/>
        </p:spPr>
        <p:txBody>
          <a:bodyPr lIns="101334" tIns="50667" rIns="101334" bIns="50667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eaLnBrk="1" latinLnBrk="1" hangingPunct="1">
              <a:lnSpc>
                <a:spcPct val="125000"/>
              </a:lnSpc>
              <a:defRPr/>
            </a:pPr>
            <a:endParaRPr lang="ko-KR" altLang="en-US" sz="1000" dirty="0">
              <a:solidFill>
                <a:prstClr val="black"/>
              </a:solidFill>
              <a:latin typeface="가는각진제목체"/>
              <a:ea typeface="Rix고딕 B" pitchFamily="18" charset="-127"/>
            </a:endParaRPr>
          </a:p>
        </p:txBody>
      </p:sp>
      <p:pic>
        <p:nvPicPr>
          <p:cNvPr id="106" name="Picture 80" descr="패턴-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19" y="9683364"/>
            <a:ext cx="209673" cy="17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Rectangle 1338" descr="강-2단"/>
          <p:cNvSpPr>
            <a:spLocks noChangeArrowheads="1"/>
          </p:cNvSpPr>
          <p:nvPr/>
        </p:nvSpPr>
        <p:spPr bwMode="auto">
          <a:xfrm>
            <a:off x="1192690" y="9683364"/>
            <a:ext cx="4213225" cy="15398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defTabSz="1192783" fontAlgn="ctr">
              <a:lnSpc>
                <a:spcPts val="1219"/>
              </a:lnSpc>
              <a:spcBef>
                <a:spcPts val="332"/>
              </a:spcBef>
              <a:buClr>
                <a:srgbClr val="808080"/>
              </a:buClr>
              <a:buSzPct val="80000"/>
              <a:defRPr/>
            </a:pPr>
            <a:r>
              <a: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5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월 통계청 </a:t>
            </a:r>
            <a:r>
              <a:rPr lang="ko-KR" altLang="en-US" sz="1000" kern="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나라통계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 시스템 구축 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(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하도급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)</a:t>
            </a:r>
            <a:endParaRPr lang="ko-KR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가는각진제목체"/>
              <a:ea typeface="Rix고딕 B" pitchFamily="18" charset="-127"/>
            </a:endParaRPr>
          </a:p>
        </p:txBody>
      </p:sp>
      <p:sp>
        <p:nvSpPr>
          <p:cNvPr id="108" name="Line 448"/>
          <p:cNvSpPr>
            <a:spLocks noChangeShapeType="1"/>
          </p:cNvSpPr>
          <p:nvPr/>
        </p:nvSpPr>
        <p:spPr bwMode="auto">
          <a:xfrm>
            <a:off x="1216552" y="9595172"/>
            <a:ext cx="519747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/>
        </p:spPr>
        <p:txBody>
          <a:bodyPr lIns="101334" tIns="50667" rIns="101334" bIns="50667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eaLnBrk="1" latinLnBrk="1" hangingPunct="1">
              <a:lnSpc>
                <a:spcPct val="125000"/>
              </a:lnSpc>
              <a:defRPr/>
            </a:pPr>
            <a:endParaRPr lang="ko-KR" altLang="en-US" sz="1000" dirty="0">
              <a:solidFill>
                <a:prstClr val="black"/>
              </a:solidFill>
              <a:latin typeface="가는각진제목체"/>
              <a:ea typeface="Rix고딕 B" pitchFamily="18" charset="-127"/>
            </a:endParaRPr>
          </a:p>
        </p:txBody>
      </p:sp>
      <p:pic>
        <p:nvPicPr>
          <p:cNvPr id="109" name="Picture 80" descr="패턴-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19" y="9379148"/>
            <a:ext cx="209673" cy="17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Rectangle 1338" descr="강-2단"/>
          <p:cNvSpPr>
            <a:spLocks noChangeArrowheads="1"/>
          </p:cNvSpPr>
          <p:nvPr/>
        </p:nvSpPr>
        <p:spPr bwMode="auto">
          <a:xfrm>
            <a:off x="1192690" y="9379148"/>
            <a:ext cx="4213225" cy="15398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defTabSz="1192783" fontAlgn="ctr">
              <a:lnSpc>
                <a:spcPts val="1219"/>
              </a:lnSpc>
              <a:spcBef>
                <a:spcPts val="332"/>
              </a:spcBef>
              <a:buClr>
                <a:srgbClr val="808080"/>
              </a:buClr>
              <a:buSzPct val="80000"/>
              <a:defRPr/>
            </a:pPr>
            <a:r>
              <a: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5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월 통계청 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KOSIS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시스템 구축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(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하도급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)</a:t>
            </a:r>
            <a:endParaRPr lang="ko-KR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가는각진제목체"/>
              <a:ea typeface="Rix고딕 B" pitchFamily="18" charset="-127"/>
            </a:endParaRPr>
          </a:p>
        </p:txBody>
      </p:sp>
      <p:grpSp>
        <p:nvGrpSpPr>
          <p:cNvPr id="111" name="그룹 110"/>
          <p:cNvGrpSpPr>
            <a:grpSpLocks/>
          </p:cNvGrpSpPr>
          <p:nvPr/>
        </p:nvGrpSpPr>
        <p:grpSpPr bwMode="auto">
          <a:xfrm>
            <a:off x="540271" y="6855136"/>
            <a:ext cx="5851524" cy="1652215"/>
            <a:chOff x="1238400" y="5987143"/>
            <a:chExt cx="5349953" cy="1651948"/>
          </a:xfrm>
        </p:grpSpPr>
        <p:sp>
          <p:nvSpPr>
            <p:cNvPr id="112" name="Rectangle 1338" descr="강-2단"/>
            <p:cNvSpPr>
              <a:spLocks noChangeArrowheads="1"/>
            </p:cNvSpPr>
            <p:nvPr/>
          </p:nvSpPr>
          <p:spPr bwMode="auto">
            <a:xfrm>
              <a:off x="1836387" y="7485129"/>
              <a:ext cx="3780963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13" name="Line 448"/>
            <p:cNvSpPr>
              <a:spLocks noChangeShapeType="1"/>
            </p:cNvSpPr>
            <p:nvPr/>
          </p:nvSpPr>
          <p:spPr bwMode="auto">
            <a:xfrm>
              <a:off x="1836387" y="7010544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14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251118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Rectangle 1338" descr="강-2단"/>
            <p:cNvSpPr>
              <a:spLocks noChangeArrowheads="1"/>
            </p:cNvSpPr>
            <p:nvPr/>
          </p:nvSpPr>
          <p:spPr bwMode="auto">
            <a:xfrm>
              <a:off x="1836387" y="6278827"/>
              <a:ext cx="449361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KT&amp;G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글로벌 통합업무시스템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2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단계 구축사업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(MIS)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16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534770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" name="Line 448"/>
            <p:cNvSpPr>
              <a:spLocks noChangeShapeType="1"/>
            </p:cNvSpPr>
            <p:nvPr/>
          </p:nvSpPr>
          <p:spPr bwMode="auto">
            <a:xfrm>
              <a:off x="1836387" y="6731190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19" name="Rectangle 1338" descr="강-2단"/>
            <p:cNvSpPr>
              <a:spLocks noChangeArrowheads="1"/>
            </p:cNvSpPr>
            <p:nvPr/>
          </p:nvSpPr>
          <p:spPr bwMode="auto">
            <a:xfrm>
              <a:off x="1836387" y="6553419"/>
              <a:ext cx="4689555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통계개발원 연구종합관리시스템 고도화 사업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  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20" name="Rectangle 1338" descr="강-2단"/>
            <p:cNvSpPr>
              <a:spLocks noChangeArrowheads="1"/>
            </p:cNvSpPr>
            <p:nvPr/>
          </p:nvSpPr>
          <p:spPr bwMode="auto">
            <a:xfrm>
              <a:off x="1836387" y="6796267"/>
              <a:ext cx="385208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한국 철도시설관리공단 차세대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KOVIS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구축사업</a:t>
              </a: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21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796188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Line 448"/>
            <p:cNvSpPr>
              <a:spLocks noChangeShapeType="1"/>
            </p:cNvSpPr>
            <p:nvPr/>
          </p:nvSpPr>
          <p:spPr bwMode="auto">
            <a:xfrm>
              <a:off x="1836387" y="6174069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23" name="Text Box 218"/>
            <p:cNvSpPr txBox="1">
              <a:spLocks noChangeArrowheads="1"/>
            </p:cNvSpPr>
            <p:nvPr/>
          </p:nvSpPr>
          <p:spPr bwMode="auto">
            <a:xfrm>
              <a:off x="1238400" y="5987143"/>
              <a:ext cx="322432" cy="19925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808080"/>
              </a:prstShdw>
            </a:effectLst>
            <a:ex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en-US" altLang="ko-KR" sz="1200" dirty="0" smtClean="0">
                  <a:solidFill>
                    <a:srgbClr val="195E81"/>
                  </a:solidFill>
                  <a:latin typeface="가는각진제목체"/>
                  <a:ea typeface="+mn-ea"/>
                </a:rPr>
                <a:t>2017</a:t>
              </a:r>
              <a:endParaRPr lang="ko-KR" altLang="en-US" sz="1200" dirty="0">
                <a:solidFill>
                  <a:srgbClr val="195E81"/>
                </a:solidFill>
                <a:latin typeface="가는각진제목체"/>
                <a:ea typeface="+mn-ea"/>
              </a:endParaRPr>
            </a:p>
          </p:txBody>
        </p:sp>
        <p:pic>
          <p:nvPicPr>
            <p:cNvPr id="124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5994710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Rectangle 1338" descr="강-2단"/>
            <p:cNvSpPr>
              <a:spLocks noChangeArrowheads="1"/>
            </p:cNvSpPr>
            <p:nvPr/>
          </p:nvSpPr>
          <p:spPr bwMode="auto">
            <a:xfrm>
              <a:off x="1836387" y="5994710"/>
              <a:ext cx="4297670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K-WATER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수자원공사 업무시스템 혁신사업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26" name="Line 448"/>
            <p:cNvSpPr>
              <a:spLocks noChangeShapeType="1"/>
            </p:cNvSpPr>
            <p:nvPr/>
          </p:nvSpPr>
          <p:spPr bwMode="auto">
            <a:xfrm>
              <a:off x="1836387" y="6462946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</p:grpSp>
      <p:grpSp>
        <p:nvGrpSpPr>
          <p:cNvPr id="127" name="그룹 126"/>
          <p:cNvGrpSpPr>
            <a:grpSpLocks/>
          </p:cNvGrpSpPr>
          <p:nvPr/>
        </p:nvGrpSpPr>
        <p:grpSpPr bwMode="auto">
          <a:xfrm>
            <a:off x="538021" y="5274692"/>
            <a:ext cx="5851524" cy="1652215"/>
            <a:chOff x="1238400" y="5987143"/>
            <a:chExt cx="5349953" cy="1651948"/>
          </a:xfrm>
        </p:grpSpPr>
        <p:sp>
          <p:nvSpPr>
            <p:cNvPr id="128" name="Rectangle 1338" descr="강-2단"/>
            <p:cNvSpPr>
              <a:spLocks noChangeArrowheads="1"/>
            </p:cNvSpPr>
            <p:nvPr/>
          </p:nvSpPr>
          <p:spPr bwMode="auto">
            <a:xfrm>
              <a:off x="1836387" y="7485129"/>
              <a:ext cx="3780963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29" name="Line 448"/>
            <p:cNvSpPr>
              <a:spLocks noChangeShapeType="1"/>
            </p:cNvSpPr>
            <p:nvPr/>
          </p:nvSpPr>
          <p:spPr bwMode="auto">
            <a:xfrm>
              <a:off x="1836387" y="7010544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32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251118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Rectangle 1338" descr="강-2단"/>
            <p:cNvSpPr>
              <a:spLocks noChangeArrowheads="1"/>
            </p:cNvSpPr>
            <p:nvPr/>
          </p:nvSpPr>
          <p:spPr bwMode="auto">
            <a:xfrm>
              <a:off x="1836387" y="6278827"/>
              <a:ext cx="449361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연세대학교 한국어학당 및 한국어교사연구소 학사관리시스템 구축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35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534770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Line 448"/>
            <p:cNvSpPr>
              <a:spLocks noChangeShapeType="1"/>
            </p:cNvSpPr>
            <p:nvPr/>
          </p:nvSpPr>
          <p:spPr bwMode="auto">
            <a:xfrm>
              <a:off x="1836387" y="6731190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37" name="Rectangle 1338" descr="강-2단"/>
            <p:cNvSpPr>
              <a:spLocks noChangeArrowheads="1"/>
            </p:cNvSpPr>
            <p:nvPr/>
          </p:nvSpPr>
          <p:spPr bwMode="auto">
            <a:xfrm>
              <a:off x="1836387" y="6553419"/>
              <a:ext cx="4689555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KT&amp;G </a:t>
              </a:r>
              <a:r>
                <a:rPr lang="ko-KR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글로벌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MIS </a:t>
              </a:r>
              <a:r>
                <a:rPr lang="ko-KR" altLang="en-US" sz="1000" kern="0" dirty="0" err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모바일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구축사업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38" name="Rectangle 1338" descr="강-2단"/>
            <p:cNvSpPr>
              <a:spLocks noChangeArrowheads="1"/>
            </p:cNvSpPr>
            <p:nvPr/>
          </p:nvSpPr>
          <p:spPr bwMode="auto">
            <a:xfrm>
              <a:off x="1836387" y="6796267"/>
              <a:ext cx="3852082" cy="1538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한국 철도시설관리공단 철도시설 이력관리 종합시스템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RAFIS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구축사업</a:t>
              </a: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39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796188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Line 448"/>
            <p:cNvSpPr>
              <a:spLocks noChangeShapeType="1"/>
            </p:cNvSpPr>
            <p:nvPr/>
          </p:nvSpPr>
          <p:spPr bwMode="auto">
            <a:xfrm>
              <a:off x="1836387" y="6174069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41" name="Text Box 218"/>
            <p:cNvSpPr txBox="1">
              <a:spLocks noChangeArrowheads="1"/>
            </p:cNvSpPr>
            <p:nvPr/>
          </p:nvSpPr>
          <p:spPr bwMode="auto">
            <a:xfrm>
              <a:off x="1238400" y="5987143"/>
              <a:ext cx="322432" cy="19925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808080"/>
              </a:prstShdw>
            </a:effectLst>
            <a:ex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en-US" altLang="ko-KR" sz="1200" dirty="0" smtClean="0">
                  <a:solidFill>
                    <a:srgbClr val="195E81"/>
                  </a:solidFill>
                  <a:latin typeface="가는각진제목체"/>
                  <a:ea typeface="+mn-ea"/>
                </a:rPr>
                <a:t>2018</a:t>
              </a:r>
              <a:endParaRPr lang="ko-KR" altLang="en-US" sz="1200" dirty="0">
                <a:solidFill>
                  <a:srgbClr val="195E81"/>
                </a:solidFill>
                <a:latin typeface="가는각진제목체"/>
                <a:ea typeface="+mn-ea"/>
              </a:endParaRPr>
            </a:p>
          </p:txBody>
        </p:sp>
        <p:pic>
          <p:nvPicPr>
            <p:cNvPr id="142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5994710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Rectangle 1338" descr="강-2단"/>
            <p:cNvSpPr>
              <a:spLocks noChangeArrowheads="1"/>
            </p:cNvSpPr>
            <p:nvPr/>
          </p:nvSpPr>
          <p:spPr bwMode="auto">
            <a:xfrm>
              <a:off x="1836387" y="5994710"/>
              <a:ext cx="4297670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대전교육청 고입전형시스템 기능개선 및 현행화 용역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44" name="Line 448"/>
            <p:cNvSpPr>
              <a:spLocks noChangeShapeType="1"/>
            </p:cNvSpPr>
            <p:nvPr/>
          </p:nvSpPr>
          <p:spPr bwMode="auto">
            <a:xfrm>
              <a:off x="1836387" y="6462946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45" name="Line 448"/>
            <p:cNvSpPr>
              <a:spLocks noChangeShapeType="1"/>
            </p:cNvSpPr>
            <p:nvPr/>
          </p:nvSpPr>
          <p:spPr bwMode="auto">
            <a:xfrm>
              <a:off x="1830944" y="7302452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46" name="Rectangle 1338" descr="강-2단"/>
            <p:cNvSpPr>
              <a:spLocks noChangeArrowheads="1"/>
            </p:cNvSpPr>
            <p:nvPr/>
          </p:nvSpPr>
          <p:spPr bwMode="auto">
            <a:xfrm>
              <a:off x="1830944" y="7088176"/>
              <a:ext cx="3852082" cy="1538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K-WATER </a:t>
              </a:r>
              <a:r>
                <a:rPr lang="ko-KR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수자원공사 업무시스템 혁신사업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47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354" y="7088097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31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7" y="2024589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5" y="2142344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5.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신임도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해당사항 없음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</a:p>
          <a:p>
            <a:pPr algn="just" eaLnBrk="0" fontAlgn="base" latinLnBrk="0" hangingPunct="0">
              <a:spcAft>
                <a:spcPts val="327"/>
              </a:spcAft>
            </a:pP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5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신임도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187"/>
              </p:ext>
            </p:extLst>
          </p:nvPr>
        </p:nvGraphicFramePr>
        <p:xfrm>
          <a:off x="468263" y="2034332"/>
          <a:ext cx="6768752" cy="5112569"/>
        </p:xfrm>
        <a:graphic>
          <a:graphicData uri="http://schemas.openxmlformats.org/drawingml/2006/table">
            <a:tbl>
              <a:tblPr/>
              <a:tblGrid>
                <a:gridCol w="12029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29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43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3433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3433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5984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097930">
                <a:tc gridSpan="2"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 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처분 사유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관련법령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처분 일시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처분기간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 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52650">
                <a:tc rowSpan="4"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영업정지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또는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입찰참가제한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“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해당없음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20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540" lvl="0" indent="-317500" algn="ctr" defTabSz="995564" rtl="0" eaLnBrk="1" fontAlgn="base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해당없음</a:t>
                      </a: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”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바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20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540" lvl="0" indent="-317500" algn="ctr" defTabSz="995564" rtl="0" eaLnBrk="1" fontAlgn="base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해당없음</a:t>
                      </a: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”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바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20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540" lvl="0" indent="-317500" algn="ctr" defTabSz="995564" rtl="0" eaLnBrk="1" fontAlgn="base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해당없음</a:t>
                      </a: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”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바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0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정량적 기술능력평가 요약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정량적 기술능력평가 요약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23446"/>
              </p:ext>
            </p:extLst>
          </p:nvPr>
        </p:nvGraphicFramePr>
        <p:xfrm>
          <a:off x="539849" y="2286360"/>
          <a:ext cx="6517146" cy="933958"/>
        </p:xfrm>
        <a:graphic>
          <a:graphicData uri="http://schemas.openxmlformats.org/drawingml/2006/table">
            <a:tbl>
              <a:tblPr/>
              <a:tblGrid>
                <a:gridCol w="34928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619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23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7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등급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6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회사채에 대한 신용평가등급 또는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기업어음에 대한 신용평가등급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-B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67841" y="1819853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◦ </a:t>
            </a:r>
            <a:r>
              <a:rPr kumimoji="1" 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제안업체의 신용상태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659710"/>
              </p:ext>
            </p:extLst>
          </p:nvPr>
        </p:nvGraphicFramePr>
        <p:xfrm>
          <a:off x="539849" y="3990348"/>
          <a:ext cx="6517146" cy="933958"/>
        </p:xfrm>
        <a:graphic>
          <a:graphicData uri="http://schemas.openxmlformats.org/drawingml/2006/table">
            <a:tbl>
              <a:tblPr/>
              <a:tblGrid>
                <a:gridCol w="3528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59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23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7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경력 및 인원수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603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주관업체 사업관리자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(PM)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의 프로젝트 관리 경력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19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년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67841" y="3666312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◦ </a:t>
            </a:r>
            <a:r>
              <a:rPr kumimoji="1" 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본 사업 투입인력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 </a:t>
            </a:r>
            <a:endParaRPr kumimoji="1" lang="ko-KR" altLang="en-US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168890"/>
              </p:ext>
            </p:extLst>
          </p:nvPr>
        </p:nvGraphicFramePr>
        <p:xfrm>
          <a:off x="539849" y="5610528"/>
          <a:ext cx="6517146" cy="1471676"/>
        </p:xfrm>
        <a:graphic>
          <a:graphicData uri="http://schemas.openxmlformats.org/drawingml/2006/table">
            <a:tbl>
              <a:tblPr/>
              <a:tblGrid>
                <a:gridCol w="1720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5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623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81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7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기술자자격 및 경력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791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특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급기술자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정보처리기사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791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고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급기술자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정보처리기사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791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중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급기술자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정보처리기사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67841" y="5287187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◦ </a:t>
            </a:r>
            <a:r>
              <a:rPr kumimoji="1" 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참여인력 현황</a:t>
            </a:r>
            <a:endParaRPr kumimoji="1" lang="ko-KR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89853"/>
              </p:ext>
            </p:extLst>
          </p:nvPr>
        </p:nvGraphicFramePr>
        <p:xfrm>
          <a:off x="539849" y="7781636"/>
          <a:ext cx="6481141" cy="780288"/>
        </p:xfrm>
        <a:graphic>
          <a:graphicData uri="http://schemas.openxmlformats.org/drawingml/2006/table">
            <a:tbl>
              <a:tblPr/>
              <a:tblGrid>
                <a:gridCol w="28807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651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71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7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건수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금액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236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유사분야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개발사업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개발용역비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5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억이상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67841" y="7446732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◦ </a:t>
            </a:r>
            <a:r>
              <a:rPr kumimoji="1" 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최근 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CI Poppy"/>
                <a:ea typeface="휴먼명조"/>
                <a:cs typeface="굴림" pitchFamily="50" charset="-127"/>
              </a:rPr>
              <a:t>3</a:t>
            </a: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년간 유사분야 구축경험</a:t>
            </a:r>
            <a:endParaRPr kumimoji="1" lang="ko-KR" altLang="en-US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5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258330"/>
              </p:ext>
            </p:extLst>
          </p:nvPr>
        </p:nvGraphicFramePr>
        <p:xfrm>
          <a:off x="468263" y="1890316"/>
          <a:ext cx="6768752" cy="656844"/>
        </p:xfrm>
        <a:graphic>
          <a:graphicData uri="http://schemas.openxmlformats.org/drawingml/2006/table">
            <a:tbl>
              <a:tblPr/>
              <a:tblGrid>
                <a:gridCol w="1097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사업명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  <a:ea typeface="굴림체"/>
                        </a:rPr>
                        <a:t>고등학교 입학전형시스템 기능 개선 및 현행화 용역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작성일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2019. 08.20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79541"/>
              </p:ext>
            </p:extLst>
          </p:nvPr>
        </p:nvGraphicFramePr>
        <p:xfrm>
          <a:off x="467691" y="2898428"/>
          <a:ext cx="6732748" cy="7330529"/>
        </p:xfrm>
        <a:graphic>
          <a:graphicData uri="http://schemas.openxmlformats.org/drawingml/2006/table">
            <a:tbl>
              <a:tblPr/>
              <a:tblGrid>
                <a:gridCol w="7043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284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62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구분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0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국가정보화 기본법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공공기관의 정보공개에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개인정보 보호법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소프트웨어산업 진흥법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인터넷주소자원에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전자서명법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전자정부법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정보통신기반 보호법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정보통신망 이용촉진 및 정보보호 등에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통신비밀보호법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국가를 당사자로 하는 계약에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하도급거래 공정화에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지방자치단체를 당사자로 하는 계약에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13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고시 등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보안업무규정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대통령령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행정기관 정보시스템 접근권한 관리 규정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국무총리훈령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장애인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고령자 등의 정보 접근 및 이용 편의 증진을 위한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전자서명인증업무지침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전자정부서비스 호환성 준수지침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정보보호시스템 공통평가기준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정보보호시스템 평가인증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정보시스템 감리기준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행정전자서명 인증업무지침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행정기관도메인명및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주소체계표준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행정자치부고시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개인정보의 안전성 확보 조치 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전자정부 정보보호관리체계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(G-ISMS)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인증 등에 관한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행정안전부훈령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지방자치단체 입찰 및 계약집행 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지방자치단체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입찰시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낙찰자 결정기준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지방자치단체 용역계약 일반조건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표준개인정보보호지침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엔지니어링사업 대가의 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기술성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평가기준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소프트웨어사업의 제안서 보상기준 등에 관한 운영규정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분리발주대상 소프트웨어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대기업인 소프트웨어사업자가 참여할 수 있는 사업금액의 하한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 품질인증의 세부기준 및 절차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소프트웨어사업하도급계약의 적정성 판단기준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용역계약일반조건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기획재정부계약예규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협상에 의한 계약체결기준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기획재정부계약예규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하도급거래 공정화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공정거래위원회지침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정보보호조치 및 안전진단 방법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절차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수수료에 관한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방송통신위원회고시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개인정보의 기술적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관리적 보호조치 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방송통신위원회고시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7487" y="2577956"/>
            <a:ext cx="6797446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법률 및 고시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52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967096"/>
              </p:ext>
            </p:extLst>
          </p:nvPr>
        </p:nvGraphicFramePr>
        <p:xfrm>
          <a:off x="388779" y="2427651"/>
          <a:ext cx="6783705" cy="6035060"/>
        </p:xfrm>
        <a:graphic>
          <a:graphicData uri="http://schemas.openxmlformats.org/drawingml/2006/table">
            <a:tbl>
              <a:tblPr/>
              <a:tblGrid>
                <a:gridCol w="8851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86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745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86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864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1864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47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747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51705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 분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적용계획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결과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미적용시 사유 및 대체기술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06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해당없음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502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기본 지침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544">
                <a:tc gridSpan="3">
                  <a:txBody>
                    <a:bodyPr/>
                    <a:lstStyle/>
                    <a:p>
                      <a:pPr marL="8890" marR="0" indent="0" algn="l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-2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정보시스템은 사용자가 다양한 브라우저 환경에서 서비스를 이용할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수 있도록 표준기술을 준수하여야 하고</a:t>
                      </a:r>
                      <a:r>
                        <a:rPr lang="en-US" altLang="ko-KR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장애인</a:t>
                      </a:r>
                      <a:r>
                        <a:rPr lang="en-US" altLang="ko-KR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저사양 컴퓨터 사용자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1000" b="0" kern="0" spc="-1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등 서비스 이용 소외계층을 고려한 설계</a:t>
                      </a:r>
                      <a:r>
                        <a:rPr lang="en-US" altLang="ko-KR" sz="1000" b="0" kern="0" spc="-1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1000" b="0" kern="0" spc="-1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구현을 검토하여야 한다</a:t>
                      </a:r>
                      <a:r>
                        <a:rPr lang="en-US" altLang="ko-KR" sz="1000" b="0" kern="0" spc="-1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502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세부 기술 지침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1619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외부 접근 장치</a:t>
                      </a:r>
                      <a:endParaRPr lang="ko-KR" altLang="en-US" sz="1300" b="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웹브라우저 관련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HTML 4.01/HTML 5, CSS 2.1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XHTML 1.0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XML 1.0, XSL 1.0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ECMAScript 3rd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한국형 웹 콘텐츠 접근성 지침 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2.0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21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모바일 관련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모바일 웹 콘텐츠 저작 지침 </a:t>
                      </a:r>
                      <a:r>
                        <a:rPr lang="en-US" altLang="ko-KR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1.0 (KICS.KO-10.0307)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521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서비스 요구사항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서비스관리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(KS X ISO/IEC 20000)/ ITIL v3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5170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서비스 전달 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프로토콜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IPv4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IPv6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6677" y="2052852"/>
            <a:ext cx="6831680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서비스 접근 및 전달 분야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04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6677" y="2052852"/>
            <a:ext cx="6831680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플랫폼 및 기반구조 분야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851737"/>
              </p:ext>
            </p:extLst>
          </p:nvPr>
        </p:nvGraphicFramePr>
        <p:xfrm>
          <a:off x="432259" y="2448954"/>
          <a:ext cx="6768752" cy="7149631"/>
        </p:xfrm>
        <a:graphic>
          <a:graphicData uri="http://schemas.openxmlformats.org/drawingml/2006/table">
            <a:tbl>
              <a:tblPr/>
              <a:tblGrid>
                <a:gridCol w="7711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784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24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24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24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24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8673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46156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235882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 분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적용계획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결과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미적용시 사유 및 대체기술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2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해당없음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7193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기본 지침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9960">
                <a:tc gridSpan="3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정보시스템 운영에 사용되는 통신장비는 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IPv4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와 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IPv6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가 동시에 지원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되는 장비를 채택하여야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726">
                <a:tc gridSpan="3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하드웨어는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이기종간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연계가 가능하여야 하며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특정 기능을 수행하는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임베디드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장치 및 주변 장치는 해당 장치가 설치되는 정보시스템과 호환성 및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확장성이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보장되어야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 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7193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세부 기술 지침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719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네트워크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-4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화상회의 및 멀티미디어 통신 </a:t>
                      </a:r>
                      <a:r>
                        <a:rPr lang="en-US" altLang="ko-KR" sz="900" b="0" kern="0" spc="-4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H.320~H.324, H.310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7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부가통신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VoIP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H.323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SIP 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Megaco(H.248)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7193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운영체제 및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기반 환경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050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개방형 운영 체제 및 기반환경 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POSIX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10" marR="0" indent="-762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9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무선용 운영 체계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android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IOS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윈도우폰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7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99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무선용 기반환경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Java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Objective C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9996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데이터베이스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RDBMS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ORDBMS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OODBMS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MMDBMS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6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시스템 관리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ITIL v3 / ISO20000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6719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 공학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모델링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UML2.0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개발프레임워크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전자정부 표준프레임워크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8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6677" y="2052852"/>
            <a:ext cx="6831680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요소기술 분야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516122"/>
              </p:ext>
            </p:extLst>
          </p:nvPr>
        </p:nvGraphicFramePr>
        <p:xfrm>
          <a:off x="469043" y="2495548"/>
          <a:ext cx="6731968" cy="7056442"/>
        </p:xfrm>
        <a:graphic>
          <a:graphicData uri="http://schemas.openxmlformats.org/drawingml/2006/table">
            <a:tbl>
              <a:tblPr/>
              <a:tblGrid>
                <a:gridCol w="8032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78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194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78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78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078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487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3290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100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 분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적용계획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결과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미적용시 사유 및 대체기술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17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해당없음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598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기본 지침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5980">
                <a:tc gridSpan="3">
                  <a:txBody>
                    <a:bodyPr/>
                    <a:lstStyle/>
                    <a:p>
                      <a:pPr marL="19050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응용서비스는 컴포넌트화하여 개발하는 것을 원칙으로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0126">
                <a:tc gridSpan="3">
                  <a:txBody>
                    <a:bodyPr/>
                    <a:lstStyle/>
                    <a:p>
                      <a:pPr marL="195580" marR="0" indent="-13208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데이터는 데이터 공유 및 재사용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 교환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 품질 향상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데이터베이스 통합 등을 위하여 표준화되어야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8752">
                <a:tc gridSpan="3">
                  <a:txBody>
                    <a:bodyPr/>
                    <a:lstStyle/>
                    <a:p>
                      <a:pPr marL="200660" marR="0" indent="-13716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-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행정정보의 공동활용에 필요한 행정코드는 행정표준코드를 준수</a:t>
                      </a:r>
                      <a:r>
                        <a:rPr lang="ko-KR" altLang="en-US" sz="900" b="0" kern="0" spc="-2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하여야 하며 그렇지 못한 경우에는 </a:t>
                      </a:r>
                      <a:r>
                        <a:rPr lang="ko-KR" altLang="en-US" sz="900" b="0" kern="0" spc="-2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행정기관등의</a:t>
                      </a:r>
                      <a:r>
                        <a:rPr lang="ko-KR" altLang="en-US" sz="900" b="0" kern="0" spc="-2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장이 그 사유를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900" b="0" kern="0" spc="2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</a:t>
                      </a:r>
                      <a:r>
                        <a:rPr lang="ko-KR" altLang="en-US" sz="900" b="0" kern="0" spc="2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장관에 보고하고 행정안전부의“행정기관의 코드표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준화 추진지침”에 따라 코드체계 및 코드를 생성하여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행정안전부에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표준 등록을 요청하여야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2801">
                <a:tc gridSpan="3">
                  <a:txBody>
                    <a:bodyPr/>
                    <a:lstStyle/>
                    <a:p>
                      <a:pPr marL="214630" marR="0" indent="-15113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패키지소프트웨어는 타 패키지소프트웨어 또는 타 정보시스템과의 연계를 위해 데이터베이스 사용이 투명해야 하며 다양한 유형의 인터페이스를 지원하여야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598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세부 기술 지침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598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 표현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정적표현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HTML 4.01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2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동적표현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/>
                      </a:r>
                      <a:b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</a:b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JSP 2.1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ASP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PHP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1213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프로그래밍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개방형 프로그래밍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J2EE 5, J2SE 5.0, Java Servlet 2.5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412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웹프로그래밍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/>
                      </a:r>
                      <a:b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</a:b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XML 1.0, XSL 1.1 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RDF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AJAX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41213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 교환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교환프로토콜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XMI 2.0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SOAP 1.2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412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문자셋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EUC-KR 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UTF-8(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신규시스템은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UTF-8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우선 적용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6677" y="2052852"/>
            <a:ext cx="6831680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보안분야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30421"/>
              </p:ext>
            </p:extLst>
          </p:nvPr>
        </p:nvGraphicFramePr>
        <p:xfrm>
          <a:off x="383185" y="2345240"/>
          <a:ext cx="6817826" cy="7826336"/>
        </p:xfrm>
        <a:graphic>
          <a:graphicData uri="http://schemas.openxmlformats.org/drawingml/2006/table">
            <a:tbl>
              <a:tblPr/>
              <a:tblGrid>
                <a:gridCol w="32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5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392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33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538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952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5067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5232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51971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63759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 분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적용계획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결과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미적용시 사유 및 대체기술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019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</a:t>
                      </a:r>
                      <a:endParaRPr lang="en-US" altLang="ko-KR" sz="600" b="0" kern="0" spc="0" dirty="0" smtClean="0">
                        <a:solidFill>
                          <a:srgbClr val="000000"/>
                        </a:solidFill>
                        <a:effectLst/>
                        <a:latin typeface="휴먼고딕"/>
                        <a:ea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해당없음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759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기본 지침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5599">
                <a:tc gridSpan="3">
                  <a:txBody>
                    <a:bodyPr/>
                    <a:lstStyle/>
                    <a:p>
                      <a:pPr marL="194310" marR="0" indent="-13081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정보시스템의 보안을 위하여 위험분석을 통한 보안 계획을 수립하고 이를 적용하여야 한다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이는 정보시스템의 구축 운영과 관련된“서비스 접근 및 전달”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,“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플랫폼 및 기반구조”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,“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요소</a:t>
                      </a:r>
                      <a:r>
                        <a:rPr lang="ko-KR" altLang="en-US" sz="8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기술” 및 “인터페이스 및 통합” 분야를 모두 포함하여야 한다</a:t>
                      </a:r>
                      <a:r>
                        <a:rPr lang="en-US" altLang="ko-KR" sz="8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79">
                <a:tc gridSpan="3">
                  <a:txBody>
                    <a:bodyPr/>
                    <a:lstStyle/>
                    <a:p>
                      <a:pPr marL="195580" marR="0" indent="-13208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800" b="0" kern="0" spc="-2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보안이 중요한 서비스 및 데이터의 접근에 관련된 사용자 인증은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공인전자서명 또는 행정전자서명을 기반으로 하여야 한다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759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세부 기술 지침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관리적 보안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국가정보보안기본지침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국가정보원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 사이버안전 매뉴얼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9791">
                <a:tc rowSpan="3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기술적 보안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국가용 암호 제품 대상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국정원 보안적합성 인증 필요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 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PKI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SSO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디스크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․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파일 암호화 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문서 암호화 제품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(DRM)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등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메일 암호화 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키보드 암호화 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하드웨어 보안 토큰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DB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암호화 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9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15900" marR="0" indent="-15113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CC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제품군</a:t>
                      </a:r>
                      <a:r>
                        <a:rPr lang="en-US" altLang="ko-KR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국제 </a:t>
                      </a:r>
                      <a:r>
                        <a:rPr lang="en-US" altLang="ko-KR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CC</a:t>
                      </a:r>
                      <a:r>
                        <a:rPr lang="ko-KR" altLang="en-US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 경우 </a:t>
                      </a:r>
                      <a:r>
                        <a:rPr lang="en-US" altLang="ko-KR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IT </a:t>
                      </a:r>
                      <a:r>
                        <a:rPr lang="ko-KR" altLang="en-US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보안인증사무국의 인증 필요</a:t>
                      </a:r>
                      <a:r>
                        <a:rPr lang="en-US" altLang="ko-KR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침입차단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침입탐지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침입방지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통합보안관리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보안관리서버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웹방화벽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DDos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대응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VOIP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무선침입방지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무선랜 인증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가상사설망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네트워크 접근통제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스팸메일차단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바이러스백신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PC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매체제어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PC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침입차단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콘텐츠보안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자료유출 방지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2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메일보안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3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서버보안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4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DB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접근 통제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5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다중영역구분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6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스마트카드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7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</a:t>
                      </a: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USB</a:t>
                      </a:r>
                      <a:endParaRPr 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8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복합기 완전삭제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3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8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신용평가등급확인서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8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신용평가등급확인서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67" y="1854312"/>
            <a:ext cx="6480720" cy="81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16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1.2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자본금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/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매출액</a:t>
            </a:r>
            <a:endParaRPr lang="en-US" altLang="ko-KR" sz="1500" dirty="0" smtClean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지속적인 매출 및 수익의 성장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기반으로 안정적인 재무구조를 보유하고 있으며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다양한 분야에서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영업 수익성 향상 및 우수한 시장지위 확보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등 사업수행 전반에 걸쳐 타사대비 높은 경쟁력을 확보하고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39919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자본금 및 매출액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sz="1100" dirty="0" err="1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일반현황 ▶ 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1.2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자본금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매출액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9F7F4328-7E25-4CFC-AAD3-7C188601D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25" y="2827939"/>
            <a:ext cx="799867" cy="15491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0" lvl="1" algn="r">
              <a:lnSpc>
                <a:spcPct val="110000"/>
              </a:lnSpc>
              <a:spcBef>
                <a:spcPts val="300"/>
              </a:spcBef>
              <a:buSzPct val="80000"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단위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천원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308079"/>
              </p:ext>
            </p:extLst>
          </p:nvPr>
        </p:nvGraphicFramePr>
        <p:xfrm>
          <a:off x="367562" y="3114453"/>
          <a:ext cx="6725437" cy="7020785"/>
        </p:xfrm>
        <a:graphic>
          <a:graphicData uri="http://schemas.openxmlformats.org/drawingml/2006/table">
            <a:tbl>
              <a:tblPr/>
              <a:tblGrid>
                <a:gridCol w="688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83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27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430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430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868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 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A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2016</a:t>
                      </a:r>
                      <a:r>
                        <a:rPr kumimoji="1" lang="ko-KR" altLang="en-US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년도</a:t>
                      </a:r>
                      <a:endParaRPr kumimoji="1" lang="ko-KR" altLang="en-US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  <a:r>
                        <a:rPr kumimoji="1" lang="ko-KR" altLang="en-US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년도</a:t>
                      </a:r>
                      <a:endParaRPr kumimoji="1" lang="ko-KR" altLang="en-US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  <a:r>
                        <a:rPr kumimoji="1" lang="ko-KR" altLang="en-US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년도</a:t>
                      </a:r>
                      <a:endParaRPr kumimoji="1" lang="ko-KR" altLang="en-US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AB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총 자 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304,462,207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625,057,822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957,683,663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자기자본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-1,383,456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240,527,765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531,201,610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유동부채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305,845,666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384,530,057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426,482,053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유동자산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280,823,523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604,230,864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924,654,095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당기순이익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8,887,723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241,911,224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150,673,845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5339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매출액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SW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860,952,270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1,119,846,591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1,777,553,564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533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E55313"/>
                        </a:buClr>
                        <a:buSzPct val="90000"/>
                        <a:buFont typeface="Wingdings 2" pitchFamily="18" charset="2"/>
                        <a:buNone/>
                        <a:tabLst/>
                      </a:pPr>
                      <a:endParaRPr kumimoji="0" lang="ko-KR" altLang="en-US" sz="1100" kern="1200" baseline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Arial" charset="0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HW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533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E55313"/>
                        </a:buClr>
                        <a:buSzPct val="90000"/>
                        <a:buFont typeface="Wingdings 2" pitchFamily="18" charset="2"/>
                        <a:buNone/>
                        <a:tabLst/>
                      </a:pPr>
                      <a:endParaRPr kumimoji="0" lang="ko-KR" altLang="en-US" sz="1100" kern="1200" baseline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Arial" charset="0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계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860,952,270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1,119,846,591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1,777,553,564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자기자본비율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-0.45%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38.48%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55.47%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유동비율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91.82%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157.13%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216.81%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3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.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주요사업내용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IT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컨설팅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및 운영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솔루션 개발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유통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부문에서 사업을 수행하고 있으며 고객 만족도 제고를 위해 최선의 노력을 약속합니다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430376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996576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주요사업분야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주요사업내용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1" name="Picture 27" descr="Untitled-1">
            <a:extLst>
              <a:ext uri="{FF2B5EF4-FFF2-40B4-BE49-F238E27FC236}">
                <a16:creationId xmlns="" xmlns:a16="http://schemas.microsoft.com/office/drawing/2014/main" id="{E51126AB-95BF-417B-9E52-82DB246B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243" y="7521535"/>
            <a:ext cx="6858000" cy="2541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3AF66435-65A1-4FBF-B9BA-E2D42C362DEC}"/>
              </a:ext>
            </a:extLst>
          </p:cNvPr>
          <p:cNvGrpSpPr/>
          <p:nvPr/>
        </p:nvGrpSpPr>
        <p:grpSpPr>
          <a:xfrm>
            <a:off x="890009" y="8227947"/>
            <a:ext cx="5887233" cy="774152"/>
            <a:chOff x="401752" y="8445388"/>
            <a:chExt cx="5592286" cy="774152"/>
          </a:xfrm>
        </p:grpSpPr>
        <p:grpSp>
          <p:nvGrpSpPr>
            <p:cNvPr id="23" name="그룹 22">
              <a:extLst>
                <a:ext uri="{FF2B5EF4-FFF2-40B4-BE49-F238E27FC236}">
                  <a16:creationId xmlns="" xmlns:a16="http://schemas.microsoft.com/office/drawing/2014/main" id="{B25526B0-B826-42CA-97F8-86834B9E3986}"/>
                </a:ext>
              </a:extLst>
            </p:cNvPr>
            <p:cNvGrpSpPr/>
            <p:nvPr/>
          </p:nvGrpSpPr>
          <p:grpSpPr>
            <a:xfrm>
              <a:off x="401752" y="8445388"/>
              <a:ext cx="5592286" cy="718337"/>
              <a:chOff x="749715" y="8445388"/>
              <a:chExt cx="5592286" cy="7183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1550F6AF-06D4-4CAB-847F-0E108D659FB5}"/>
                  </a:ext>
                </a:extLst>
              </p:cNvPr>
              <p:cNvSpPr/>
              <p:nvPr/>
            </p:nvSpPr>
            <p:spPr bwMode="auto">
              <a:xfrm>
                <a:off x="1008064" y="8567517"/>
                <a:ext cx="5333937" cy="596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>
                <a:defPPr>
                  <a:defRPr lang="ko-KR"/>
                </a:defPPr>
                <a:lvl1pPr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algn="l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공간과 장소의 개념</a:t>
                </a:r>
                <a:r>
                  <a:rPr kumimoji="0" lang="en-US" altLang="ko-KR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kumimoji="0" lang="ko-KR" altLang="en-US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시간의 개념이 사라지는 이 시대에 </a:t>
                </a:r>
                <a:r>
                  <a:rPr kumimoji="0" lang="ko-KR" altLang="en-US" sz="1400" b="0" spc="-30" dirty="0" smtClean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완벽한 </a:t>
                </a:r>
                <a:r>
                  <a:rPr kumimoji="0" lang="en-US" altLang="ko-KR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Digital Service Information Community</a:t>
                </a:r>
                <a:r>
                  <a:rPr kumimoji="0" lang="ko-KR" altLang="en-US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의 실현으로 고객 여러분과 더불어 </a:t>
                </a:r>
                <a:r>
                  <a:rPr kumimoji="0" lang="en-US" altLang="ko-KR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21</a:t>
                </a:r>
                <a:r>
                  <a:rPr kumimoji="0" lang="ko-KR" altLang="en-US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세기 정상기업으로 성장합니다</a:t>
                </a:r>
                <a:r>
                  <a:rPr kumimoji="0" lang="en-US" altLang="ko-KR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  <p:pic>
            <p:nvPicPr>
              <p:cNvPr id="26" name="그림 25" descr="작은따옴표.png">
                <a:extLst>
                  <a:ext uri="{FF2B5EF4-FFF2-40B4-BE49-F238E27FC236}">
                    <a16:creationId xmlns="" xmlns:a16="http://schemas.microsoft.com/office/drawing/2014/main" id="{4F9B8CB7-7D68-475D-8FAB-DC649E0AA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grayscl/>
              </a:blip>
              <a:stretch>
                <a:fillRect/>
              </a:stretch>
            </p:blipFill>
            <p:spPr>
              <a:xfrm>
                <a:off x="749715" y="8445388"/>
                <a:ext cx="130491" cy="190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그림 23" descr="작은따옴표.png">
              <a:extLst>
                <a:ext uri="{FF2B5EF4-FFF2-40B4-BE49-F238E27FC236}">
                  <a16:creationId xmlns="" xmlns:a16="http://schemas.microsoft.com/office/drawing/2014/main" id="{567595D2-75D4-40BD-89D8-9E29BD9CC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grayscl/>
            </a:blip>
            <a:stretch>
              <a:fillRect/>
            </a:stretch>
          </p:blipFill>
          <p:spPr>
            <a:xfrm flipH="1">
              <a:off x="5818799" y="9028904"/>
              <a:ext cx="130491" cy="1906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그룹 13"/>
          <p:cNvGrpSpPr>
            <a:grpSpLocks/>
          </p:cNvGrpSpPr>
          <p:nvPr/>
        </p:nvGrpSpPr>
        <p:grpSpPr bwMode="auto">
          <a:xfrm>
            <a:off x="714726" y="2894479"/>
            <a:ext cx="6019323" cy="5217795"/>
            <a:chOff x="636182" y="3690063"/>
            <a:chExt cx="5471351" cy="4811806"/>
          </a:xfrm>
        </p:grpSpPr>
        <p:sp>
          <p:nvSpPr>
            <p:cNvPr id="28" name="Oval 8"/>
            <p:cNvSpPr>
              <a:spLocks noChangeArrowheads="1"/>
            </p:cNvSpPr>
            <p:nvPr/>
          </p:nvSpPr>
          <p:spPr bwMode="gray">
            <a:xfrm>
              <a:off x="1709183" y="4599925"/>
              <a:ext cx="3212653" cy="3130573"/>
            </a:xfrm>
            <a:prstGeom prst="ellipse">
              <a:avLst/>
            </a:prstGeom>
            <a:noFill/>
            <a:ln w="9525">
              <a:solidFill>
                <a:srgbClr val="DDDDDD"/>
              </a:solidFill>
              <a:prstDash val="sysDot"/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eaLnBrk="1" fontAlgn="auto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gray">
            <a:xfrm>
              <a:off x="1596485" y="4490420"/>
              <a:ext cx="3438047" cy="3351195"/>
            </a:xfrm>
            <a:prstGeom prst="ellipse">
              <a:avLst/>
            </a:prstGeom>
            <a:noFill/>
            <a:ln w="9525">
              <a:solidFill>
                <a:srgbClr val="DDDDDD"/>
              </a:solidFill>
              <a:prstDash val="sysDot"/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eaLnBrk="1" fontAlgn="auto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10755" y="3846269"/>
              <a:ext cx="1419028" cy="28664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marL="85725" indent="-85725" defTabSz="1076325" eaLnBrk="0" fontAlgn="ctr" latinLnBrk="0" hangingPunct="0">
                <a:lnSpc>
                  <a:spcPts val="1000"/>
                </a:lnSpc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 sz="900" kern="0" spc="-8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defRPr>
              </a:lvl1pPr>
            </a:lstStyle>
            <a:p>
              <a:pPr eaLnBrk="1" hangingPunct="1">
                <a:defRPr/>
              </a:pPr>
              <a:r>
                <a:rPr lang="ko-KR" altLang="en-US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시스템운영</a:t>
              </a:r>
              <a:r>
                <a:rPr lang="en-US" altLang="ko-KR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[SM]</a:t>
              </a:r>
            </a:p>
            <a:p>
              <a:pPr marL="0" indent="0" eaLnBrk="1" hangingPunct="1">
                <a:buFont typeface="Arial" pitchFamily="34" charset="0"/>
                <a:buNone/>
                <a:defRPr/>
              </a:pPr>
              <a:endPara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6182" y="6543651"/>
              <a:ext cx="1095223" cy="44124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marL="85725" indent="-85725" defTabSz="1076325" eaLnBrk="0" fontAlgn="ctr" latinLnBrk="0" hangingPunct="0">
                <a:lnSpc>
                  <a:spcPts val="1000"/>
                </a:lnSpc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 sz="900" kern="0" spc="-8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defRPr>
              </a:lvl1pPr>
            </a:lstStyle>
            <a:p>
              <a:pPr eaLnBrk="1" hangingPunct="1">
                <a:defRPr/>
              </a:pPr>
              <a:r>
                <a:rPr lang="en-US" altLang="ko-KR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ITSM</a:t>
              </a:r>
            </a:p>
            <a:p>
              <a:pPr eaLnBrk="1" hangingPunct="1">
                <a:defRPr/>
              </a:pPr>
              <a:r>
                <a:rPr lang="en-US" altLang="ko-KR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SMS(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해외사업</a:t>
              </a:r>
              <a:r>
                <a:rPr lang="en-US" altLang="ko-KR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)</a:t>
              </a:r>
              <a:endPara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그룹웨어</a:t>
              </a:r>
              <a:r>
                <a:rPr lang="en-US" altLang="ko-KR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,ERP 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관리지원</a:t>
              </a:r>
              <a:endParaRPr lang="ko-KR" altLang="en-US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01198" y="6685364"/>
              <a:ext cx="1006335" cy="44124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marL="85725" indent="-85725" defTabSz="1076325" eaLnBrk="0" fontAlgn="ctr" latinLnBrk="0" hangingPunct="0">
                <a:lnSpc>
                  <a:spcPts val="1000"/>
                </a:lnSpc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 sz="900" kern="0" spc="-8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defRPr>
              </a:lvl1pPr>
            </a:lstStyle>
            <a:p>
              <a:pPr eaLnBrk="1" hangingPunct="1">
                <a:defRPr/>
              </a:pP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개인정보보호</a:t>
              </a:r>
              <a:endPara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ko-KR" altLang="en-US" dirty="0" err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데이타보호</a:t>
              </a:r>
              <a:endPara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ko-KR" altLang="en-US" dirty="0" err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데이타필터</a:t>
              </a:r>
              <a:r>
                <a:rPr lang="ko-KR" altLang="en-US" dirty="0" err="1">
                  <a:latin typeface="Rix고딕 M" panose="02020603020101020101" pitchFamily="18" charset="-127"/>
                  <a:ea typeface="Rix고딕 M" panose="02020603020101020101" pitchFamily="18" charset="-127"/>
                </a:rPr>
                <a:t>링</a:t>
              </a:r>
              <a:endParaRPr lang="ko-KR" altLang="en-US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48833" y="7534032"/>
              <a:ext cx="1095223" cy="75526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marL="85725" indent="-85725" defTabSz="1076325" eaLnBrk="0" fontAlgn="ctr" latinLnBrk="0" hangingPunct="0">
                <a:lnSpc>
                  <a:spcPts val="1000"/>
                </a:lnSpc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 sz="900" kern="0" spc="-8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defRPr>
              </a:lvl1pPr>
            </a:lstStyle>
            <a:p>
              <a:pPr eaLnBrk="1" hangingPunct="1">
                <a:defRPr/>
              </a:pPr>
              <a:r>
                <a:rPr lang="pt-BR" altLang="en-US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Web-Biz </a:t>
              </a:r>
              <a:r>
                <a:rPr lang="pt-B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ERP</a:t>
              </a:r>
              <a:endParaRPr lang="pt-BR" altLang="en-US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pt-B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 </a:t>
              </a:r>
              <a:r>
                <a:rPr lang="ko-KR" altLang="en-US" dirty="0" err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모바일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 </a:t>
              </a:r>
              <a:r>
                <a:rPr lang="ko-KR" altLang="en-US" dirty="0" err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반응형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 웹</a:t>
              </a:r>
              <a:endPara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en-US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SMS 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문자 대량 서비스</a:t>
              </a:r>
              <a:r>
                <a:rPr lang="en-US" altLang="ko-KR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,</a:t>
              </a:r>
            </a:p>
            <a:p>
              <a:pPr eaLnBrk="1" hangingPunct="1">
                <a:defRPr/>
              </a:pP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시스템 통합</a:t>
              </a:r>
              <a:endPara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전산장비 </a:t>
              </a:r>
              <a:endParaRPr lang="pt-BR" altLang="en-US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pic>
          <p:nvPicPr>
            <p:cNvPr id="34" name="Picture 80" descr="패턴-0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800000">
              <a:off x="1930703" y="4679681"/>
              <a:ext cx="411674" cy="397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80" descr="패턴-0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4306967" y="4794457"/>
              <a:ext cx="411674" cy="397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80" descr="패턴-0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597140">
              <a:off x="4671943" y="6612675"/>
              <a:ext cx="401234" cy="40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80" descr="패턴-0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91931" flipV="1">
              <a:off x="1923369" y="7048902"/>
              <a:ext cx="411674" cy="397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" name="Group 231"/>
            <p:cNvGrpSpPr>
              <a:grpSpLocks/>
            </p:cNvGrpSpPr>
            <p:nvPr/>
          </p:nvGrpSpPr>
          <p:grpSpPr bwMode="auto">
            <a:xfrm>
              <a:off x="2754387" y="4002409"/>
              <a:ext cx="1014741" cy="1009145"/>
              <a:chOff x="1542" y="999"/>
              <a:chExt cx="768" cy="767"/>
            </a:xfrm>
          </p:grpSpPr>
          <p:sp>
            <p:nvSpPr>
              <p:cNvPr id="74" name="Oval 232"/>
              <p:cNvSpPr>
                <a:spLocks noChangeArrowheads="1"/>
              </p:cNvSpPr>
              <p:nvPr/>
            </p:nvSpPr>
            <p:spPr bwMode="auto">
              <a:xfrm>
                <a:off x="1542" y="999"/>
                <a:ext cx="768" cy="767"/>
              </a:xfrm>
              <a:prstGeom prst="ellipse">
                <a:avLst/>
              </a:prstGeom>
              <a:solidFill>
                <a:srgbClr val="EAF1F6"/>
              </a:solidFill>
              <a:ln w="19050" algn="ctr">
                <a:solidFill>
                  <a:srgbClr val="B1CC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336699"/>
                  </a:buClr>
                  <a:buFont typeface="Wingdings" panose="05000000000000000000" pitchFamily="2" charset="2"/>
                  <a:buChar char="•"/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Blip>
                    <a:blip r:embed="rId6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SzPct val="70000"/>
                  <a:buFont typeface="Wingdings" panose="05000000000000000000" pitchFamily="2" charset="2"/>
                  <a:buBlip>
                    <a:blip r:embed="rId7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8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eaLnBrk="1" fontAlgn="base" hangingPunct="1">
                  <a:lnSpc>
                    <a:spcPct val="125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ko-KR" altLang="en-US" sz="1000">
                  <a:solidFill>
                    <a:srgbClr val="41719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75" name="Oval 233"/>
              <p:cNvSpPr>
                <a:spLocks noChangeArrowheads="1"/>
              </p:cNvSpPr>
              <p:nvPr/>
            </p:nvSpPr>
            <p:spPr bwMode="auto">
              <a:xfrm>
                <a:off x="1586" y="1041"/>
                <a:ext cx="681" cy="684"/>
              </a:xfrm>
              <a:prstGeom prst="ellipse">
                <a:avLst/>
              </a:prstGeom>
              <a:solidFill>
                <a:srgbClr val="BAD2E4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  <a:effectLst/>
              <a:extLst/>
            </p:spPr>
            <p:txBody>
              <a:bodyPr wrap="none" lIns="0" tIns="0" rIns="0" bIns="0"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IT </a:t>
                </a:r>
                <a:r>
                  <a:rPr lang="ko-KR" altLang="en-US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아웃소싱</a:t>
                </a:r>
              </a:p>
            </p:txBody>
          </p:sp>
        </p:grpSp>
        <p:grpSp>
          <p:nvGrpSpPr>
            <p:cNvPr id="39" name="Group 231"/>
            <p:cNvGrpSpPr>
              <a:grpSpLocks/>
            </p:cNvGrpSpPr>
            <p:nvPr/>
          </p:nvGrpSpPr>
          <p:grpSpPr bwMode="auto">
            <a:xfrm>
              <a:off x="4752025" y="5514718"/>
              <a:ext cx="1014741" cy="1009145"/>
              <a:chOff x="1977" y="1688"/>
              <a:chExt cx="768" cy="767"/>
            </a:xfrm>
          </p:grpSpPr>
          <p:sp>
            <p:nvSpPr>
              <p:cNvPr id="72" name="Oval 232"/>
              <p:cNvSpPr>
                <a:spLocks noChangeArrowheads="1"/>
              </p:cNvSpPr>
              <p:nvPr/>
            </p:nvSpPr>
            <p:spPr bwMode="auto">
              <a:xfrm>
                <a:off x="1977" y="1688"/>
                <a:ext cx="768" cy="767"/>
              </a:xfrm>
              <a:prstGeom prst="ellipse">
                <a:avLst/>
              </a:prstGeom>
              <a:solidFill>
                <a:srgbClr val="EAF1F6"/>
              </a:solidFill>
              <a:ln w="19050" algn="ctr">
                <a:solidFill>
                  <a:srgbClr val="B1CC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336699"/>
                  </a:buClr>
                  <a:buFont typeface="Wingdings" panose="05000000000000000000" pitchFamily="2" charset="2"/>
                  <a:buChar char="•"/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Blip>
                    <a:blip r:embed="rId6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SzPct val="70000"/>
                  <a:buFont typeface="Wingdings" panose="05000000000000000000" pitchFamily="2" charset="2"/>
                  <a:buBlip>
                    <a:blip r:embed="rId7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8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eaLnBrk="1" fontAlgn="base" hangingPunct="1">
                  <a:lnSpc>
                    <a:spcPct val="125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ko-KR" altLang="en-US" sz="1000">
                  <a:solidFill>
                    <a:srgbClr val="41719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73" name="Oval 233"/>
              <p:cNvSpPr>
                <a:spLocks noChangeArrowheads="1"/>
              </p:cNvSpPr>
              <p:nvPr/>
            </p:nvSpPr>
            <p:spPr bwMode="auto">
              <a:xfrm>
                <a:off x="2023" y="1733"/>
                <a:ext cx="681" cy="681"/>
              </a:xfrm>
              <a:prstGeom prst="ellipse">
                <a:avLst/>
              </a:prstGeom>
              <a:solidFill>
                <a:srgbClr val="BAD2E4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  <a:effectLst/>
              <a:extLst/>
            </p:spPr>
            <p:txBody>
              <a:bodyPr wrap="none" lIns="0" tIns="0" rIns="0" bIns="0"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ko-KR" altLang="en-US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정보보호</a:t>
                </a:r>
              </a:p>
            </p:txBody>
          </p:sp>
        </p:grpSp>
        <p:grpSp>
          <p:nvGrpSpPr>
            <p:cNvPr id="40" name="Group 231"/>
            <p:cNvGrpSpPr>
              <a:grpSpLocks/>
            </p:cNvGrpSpPr>
            <p:nvPr/>
          </p:nvGrpSpPr>
          <p:grpSpPr bwMode="auto">
            <a:xfrm>
              <a:off x="2842970" y="7492725"/>
              <a:ext cx="1014741" cy="1009144"/>
              <a:chOff x="312" y="2051"/>
              <a:chExt cx="768" cy="767"/>
            </a:xfrm>
          </p:grpSpPr>
          <p:sp>
            <p:nvSpPr>
              <p:cNvPr id="70" name="Oval 232"/>
              <p:cNvSpPr>
                <a:spLocks noChangeArrowheads="1"/>
              </p:cNvSpPr>
              <p:nvPr/>
            </p:nvSpPr>
            <p:spPr bwMode="auto">
              <a:xfrm>
                <a:off x="312" y="2051"/>
                <a:ext cx="768" cy="767"/>
              </a:xfrm>
              <a:prstGeom prst="ellipse">
                <a:avLst/>
              </a:prstGeom>
              <a:solidFill>
                <a:srgbClr val="EAF1F6"/>
              </a:solidFill>
              <a:ln w="19050" algn="ctr">
                <a:solidFill>
                  <a:srgbClr val="B1CC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336699"/>
                  </a:buClr>
                  <a:buFont typeface="Wingdings" panose="05000000000000000000" pitchFamily="2" charset="2"/>
                  <a:buChar char="•"/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Blip>
                    <a:blip r:embed="rId6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SzPct val="70000"/>
                  <a:buFont typeface="Wingdings" panose="05000000000000000000" pitchFamily="2" charset="2"/>
                  <a:buBlip>
                    <a:blip r:embed="rId7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8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eaLnBrk="1" fontAlgn="base" hangingPunct="1">
                  <a:lnSpc>
                    <a:spcPct val="125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ko-KR" altLang="en-US" sz="1000">
                  <a:solidFill>
                    <a:srgbClr val="41719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71" name="Oval 233"/>
              <p:cNvSpPr>
                <a:spLocks noChangeArrowheads="1"/>
              </p:cNvSpPr>
              <p:nvPr/>
            </p:nvSpPr>
            <p:spPr bwMode="auto">
              <a:xfrm>
                <a:off x="357" y="2106"/>
                <a:ext cx="685" cy="682"/>
              </a:xfrm>
              <a:prstGeom prst="ellipse">
                <a:avLst/>
              </a:prstGeom>
              <a:solidFill>
                <a:srgbClr val="BAD2E4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  <a:effectLst/>
              <a:extLst/>
            </p:spPr>
            <p:txBody>
              <a:bodyPr wrap="none" lIns="0" tIns="0" rIns="0" bIns="0"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SI</a:t>
                </a:r>
                <a:r>
                  <a:rPr lang="ko-KR" altLang="en-US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사업</a:t>
                </a:r>
              </a:p>
            </p:txBody>
          </p:sp>
        </p:grpSp>
        <p:grpSp>
          <p:nvGrpSpPr>
            <p:cNvPr id="41" name="Group 231"/>
            <p:cNvGrpSpPr>
              <a:grpSpLocks/>
            </p:cNvGrpSpPr>
            <p:nvPr/>
          </p:nvGrpSpPr>
          <p:grpSpPr bwMode="auto">
            <a:xfrm>
              <a:off x="998330" y="5538908"/>
              <a:ext cx="1014741" cy="1009145"/>
              <a:chOff x="1372" y="566"/>
              <a:chExt cx="768" cy="767"/>
            </a:xfrm>
          </p:grpSpPr>
          <p:sp>
            <p:nvSpPr>
              <p:cNvPr id="68" name="Oval 232"/>
              <p:cNvSpPr>
                <a:spLocks noChangeArrowheads="1"/>
              </p:cNvSpPr>
              <p:nvPr/>
            </p:nvSpPr>
            <p:spPr bwMode="auto">
              <a:xfrm>
                <a:off x="1372" y="566"/>
                <a:ext cx="768" cy="767"/>
              </a:xfrm>
              <a:prstGeom prst="ellipse">
                <a:avLst/>
              </a:prstGeom>
              <a:solidFill>
                <a:srgbClr val="EAF1F6"/>
              </a:solidFill>
              <a:ln w="19050" algn="ctr">
                <a:solidFill>
                  <a:srgbClr val="B1CC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336699"/>
                  </a:buClr>
                  <a:buFont typeface="Wingdings" panose="05000000000000000000" pitchFamily="2" charset="2"/>
                  <a:buChar char="•"/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Blip>
                    <a:blip r:embed="rId6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SzPct val="70000"/>
                  <a:buFont typeface="Wingdings" panose="05000000000000000000" pitchFamily="2" charset="2"/>
                  <a:buBlip>
                    <a:blip r:embed="rId7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8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eaLnBrk="1" fontAlgn="base" hangingPunct="1">
                  <a:lnSpc>
                    <a:spcPct val="125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ko-KR" altLang="en-US" sz="1000">
                  <a:solidFill>
                    <a:srgbClr val="41719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69" name="Oval 233"/>
              <p:cNvSpPr>
                <a:spLocks noChangeArrowheads="1"/>
              </p:cNvSpPr>
              <p:nvPr/>
            </p:nvSpPr>
            <p:spPr bwMode="auto">
              <a:xfrm>
                <a:off x="1425" y="608"/>
                <a:ext cx="681" cy="683"/>
              </a:xfrm>
              <a:prstGeom prst="ellipse">
                <a:avLst/>
              </a:prstGeom>
              <a:solidFill>
                <a:srgbClr val="BAD2E4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  <a:effectLst/>
              <a:extLst/>
            </p:spPr>
            <p:txBody>
              <a:bodyPr wrap="none" lIns="0" tIns="0" rIns="0" bIns="0"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IT</a:t>
                </a:r>
                <a:r>
                  <a:rPr lang="ko-KR" altLang="en-US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기술</a:t>
                </a:r>
              </a:p>
            </p:txBody>
          </p:sp>
        </p:grpSp>
        <p:grpSp>
          <p:nvGrpSpPr>
            <p:cNvPr id="42" name="그룹 97"/>
            <p:cNvGrpSpPr>
              <a:grpSpLocks/>
            </p:cNvGrpSpPr>
            <p:nvPr/>
          </p:nvGrpSpPr>
          <p:grpSpPr bwMode="auto">
            <a:xfrm>
              <a:off x="2062415" y="5028149"/>
              <a:ext cx="2484204" cy="2452865"/>
              <a:chOff x="2173156" y="4773258"/>
              <a:chExt cx="2484204" cy="2468597"/>
            </a:xfrm>
          </p:grpSpPr>
          <p:sp>
            <p:nvSpPr>
              <p:cNvPr id="47" name="Oval 7"/>
              <p:cNvSpPr>
                <a:spLocks noChangeArrowheads="1"/>
              </p:cNvSpPr>
              <p:nvPr/>
            </p:nvSpPr>
            <p:spPr bwMode="gray">
              <a:xfrm>
                <a:off x="2173887" y="4773396"/>
                <a:ext cx="2468219" cy="2468335"/>
              </a:xfrm>
              <a:prstGeom prst="ellipse">
                <a:avLst/>
              </a:prstGeom>
              <a:noFill/>
              <a:ln w="9525">
                <a:solidFill>
                  <a:srgbClr val="DDDDDD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 dirty="0">
                  <a:solidFill>
                    <a:sysClr val="windowText" lastClr="000000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48" name="Oval 8"/>
              <p:cNvSpPr>
                <a:spLocks noChangeArrowheads="1"/>
              </p:cNvSpPr>
              <p:nvPr/>
            </p:nvSpPr>
            <p:spPr bwMode="gray">
              <a:xfrm>
                <a:off x="2254839" y="4854431"/>
                <a:ext cx="2306316" cy="2306264"/>
              </a:xfrm>
              <a:prstGeom prst="ellipse">
                <a:avLst/>
              </a:prstGeom>
              <a:noFill/>
              <a:ln w="9525">
                <a:solidFill>
                  <a:srgbClr val="DDDDDD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 dirty="0">
                  <a:solidFill>
                    <a:sysClr val="windowText" lastClr="000000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pic>
            <p:nvPicPr>
              <p:cNvPr id="49" name="Picture 20" descr="원-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555" y="4797499"/>
                <a:ext cx="2447805" cy="242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78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5037" y="5891543"/>
                <a:ext cx="1216839" cy="1019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5" name="그룹 118"/>
              <p:cNvGrpSpPr>
                <a:grpSpLocks/>
              </p:cNvGrpSpPr>
              <p:nvPr/>
            </p:nvGrpSpPr>
            <p:grpSpPr bwMode="auto">
              <a:xfrm>
                <a:off x="2780910" y="5349288"/>
                <a:ext cx="1221490" cy="467832"/>
                <a:chOff x="3038223" y="5556896"/>
                <a:chExt cx="957250" cy="366628"/>
              </a:xfrm>
            </p:grpSpPr>
            <p:sp>
              <p:nvSpPr>
                <p:cNvPr id="66" name="Rectangle 11"/>
                <p:cNvSpPr>
                  <a:spLocks noChangeArrowheads="1"/>
                </p:cNvSpPr>
                <p:nvPr/>
              </p:nvSpPr>
              <p:spPr bwMode="auto">
                <a:xfrm>
                  <a:off x="3041420" y="5771119"/>
                  <a:ext cx="954078" cy="152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400" spc="-100" dirty="0">
                      <a:solidFill>
                        <a:srgbClr val="324D7A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Business Domain</a:t>
                  </a:r>
                  <a:endParaRPr lang="ko-KR" altLang="en-US" sz="1400" spc="-100" dirty="0">
                    <a:solidFill>
                      <a:srgbClr val="324D7A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67" name="Rectangle 87"/>
                <p:cNvSpPr>
                  <a:spLocks noChangeArrowheads="1"/>
                </p:cNvSpPr>
                <p:nvPr/>
              </p:nvSpPr>
              <p:spPr bwMode="auto">
                <a:xfrm>
                  <a:off x="3342446" y="5556472"/>
                  <a:ext cx="349538" cy="152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  <a:defRPr/>
                  </a:pPr>
                  <a:r>
                    <a:rPr lang="ko-KR" altLang="en-US" sz="1400" spc="-100" dirty="0">
                      <a:solidFill>
                        <a:srgbClr val="324D7A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제안사</a:t>
                  </a:r>
                </a:p>
              </p:txBody>
            </p:sp>
          </p:grpSp>
        </p:grpSp>
        <p:grpSp>
          <p:nvGrpSpPr>
            <p:cNvPr id="43" name="그룹 98"/>
            <p:cNvGrpSpPr>
              <a:grpSpLocks/>
            </p:cNvGrpSpPr>
            <p:nvPr/>
          </p:nvGrpSpPr>
          <p:grpSpPr bwMode="auto">
            <a:xfrm>
              <a:off x="4928586" y="3690063"/>
              <a:ext cx="982511" cy="1605821"/>
              <a:chOff x="5039327" y="3426589"/>
              <a:chExt cx="982511" cy="1616121"/>
            </a:xfrm>
          </p:grpSpPr>
          <p:pic>
            <p:nvPicPr>
              <p:cNvPr id="44" name="Picture 5" descr="C:\Users\udforce02\Desktop\오목눈이\무제-13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824"/>
              <a:stretch>
                <a:fillRect/>
              </a:stretch>
            </p:blipFill>
            <p:spPr bwMode="auto">
              <a:xfrm>
                <a:off x="5039327" y="3426589"/>
                <a:ext cx="982511" cy="50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5" descr="C:\Users\udforce02\Desktop\오목눈이\무제-13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01" t="52060" r="9731" b="-729"/>
              <a:stretch>
                <a:fillRect/>
              </a:stretch>
            </p:blipFill>
            <p:spPr bwMode="auto">
              <a:xfrm>
                <a:off x="5303385" y="4054803"/>
                <a:ext cx="330208" cy="987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5" descr="C:\Users\udforce02\Desktop\오목눈이\무제-13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824"/>
              <a:stretch>
                <a:fillRect/>
              </a:stretch>
            </p:blipFill>
            <p:spPr bwMode="auto">
              <a:xfrm flipH="1">
                <a:off x="5245935" y="3929408"/>
                <a:ext cx="623991" cy="319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850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.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주요사업내용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주요사업내용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0" name="Rectangle 1091">
            <a:extLst>
              <a:ext uri="{FF2B5EF4-FFF2-40B4-BE49-F238E27FC236}">
                <a16:creationId xmlns="" xmlns:a16="http://schemas.microsoft.com/office/drawing/2014/main" id="{F22C1CBB-73A7-4F49-B455-7B2F7C7C4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" y="3914435"/>
            <a:ext cx="6858000" cy="6794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7000">
                <a:schemeClr val="bg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1091">
            <a:extLst>
              <a:ext uri="{FF2B5EF4-FFF2-40B4-BE49-F238E27FC236}">
                <a16:creationId xmlns="" xmlns:a16="http://schemas.microsoft.com/office/drawing/2014/main" id="{C00A35F2-9E66-43CF-995D-541301193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" y="2260403"/>
            <a:ext cx="6858000" cy="6794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7000">
                <a:schemeClr val="bg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Rectangle 1091">
            <a:extLst>
              <a:ext uri="{FF2B5EF4-FFF2-40B4-BE49-F238E27FC236}">
                <a16:creationId xmlns="" xmlns:a16="http://schemas.microsoft.com/office/drawing/2014/main" id="{40A21DF0-F8FB-437C-9396-5A80BE5A3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" y="5893345"/>
            <a:ext cx="6858000" cy="6794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7000">
                <a:schemeClr val="bg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82C144BA-5CDB-4496-84D0-0AF7D198055E}"/>
              </a:ext>
            </a:extLst>
          </p:cNvPr>
          <p:cNvSpPr/>
          <p:nvPr/>
        </p:nvSpPr>
        <p:spPr>
          <a:xfrm>
            <a:off x="1788778" y="2370772"/>
            <a:ext cx="498500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공공기관 </a:t>
            </a:r>
            <a:r>
              <a:rPr lang="ko-KR" altLang="en-US" sz="1000" b="1" spc="-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통합정보시스템</a:t>
            </a:r>
            <a:r>
              <a:rPr lang="en-US" altLang="ko-KR" sz="1000" b="1" spc="-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관세청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병무청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조달청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철도공사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공공기관 유지관리 </a:t>
            </a:r>
            <a:r>
              <a:rPr lang="ko-KR" altLang="en-US" sz="1000" b="1" spc="-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철도시설공단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일반기업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</a:t>
            </a:r>
            <a:endParaRPr lang="ko-KR" altLang="en-US" sz="10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일반행정 시스템  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국립생태원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메트로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호선 등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산학협력단 시스템</a:t>
            </a:r>
            <a:endParaRPr lang="ko-KR" altLang="en-US" sz="1000" b="1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부속기관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3628EB41-AFC1-4FAF-9276-4FB17AB45087}"/>
              </a:ext>
            </a:extLst>
          </p:cNvPr>
          <p:cNvSpPr/>
          <p:nvPr/>
        </p:nvSpPr>
        <p:spPr>
          <a:xfrm>
            <a:off x="1788778" y="4024980"/>
            <a:ext cx="498500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시스템개발 </a:t>
            </a: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(Systems Development)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- WEB, DB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구축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요구분석 및 시스템화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정보기술 기획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설계 및 개발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설치 및 사용자 교육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시스템관리 </a:t>
            </a: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(System Management)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개발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 및 운영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장기계약에 의한 인력 파견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166D965-75C6-43D6-B2F4-5EC6FEB37B61}"/>
              </a:ext>
            </a:extLst>
          </p:cNvPr>
          <p:cNvSpPr/>
          <p:nvPr/>
        </p:nvSpPr>
        <p:spPr>
          <a:xfrm>
            <a:off x="1788778" y="5994814"/>
            <a:ext cx="49850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어플리케이션 </a:t>
            </a: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S/W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OLAP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기반의 경영정보시스템 구축 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 및 원가 관리 시스템 구축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엔진기반의 포탈시스템 구축</a:t>
            </a:r>
          </a:p>
        </p:txBody>
      </p:sp>
      <p:sp>
        <p:nvSpPr>
          <p:cNvPr id="56" name="Rectangle 1091">
            <a:extLst>
              <a:ext uri="{FF2B5EF4-FFF2-40B4-BE49-F238E27FC236}">
                <a16:creationId xmlns="" xmlns:a16="http://schemas.microsoft.com/office/drawing/2014/main" id="{20E3B3CB-431C-448A-8B3A-A0607FC28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" y="7437029"/>
            <a:ext cx="6858000" cy="6794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7000">
                <a:schemeClr val="bg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7CD037BF-5972-49CE-9427-AEB876D3F63A}"/>
              </a:ext>
            </a:extLst>
          </p:cNvPr>
          <p:cNvSpPr/>
          <p:nvPr/>
        </p:nvSpPr>
        <p:spPr>
          <a:xfrm>
            <a:off x="1788778" y="7545587"/>
            <a:ext cx="498500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정보화 진단 및 시스템 컨설팅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기업의 특성에 따라 분야별 전문가로 구성되는 고객 지향의 컨설팅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IT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프로세스 평가 및 개선 컨설팅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최신 기술동향 및 신기술 도입 컨설팅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KMS, DW, B2B, ERP, EIP, e-BIZ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 각종 패키지 도입</a:t>
            </a:r>
          </a:p>
        </p:txBody>
      </p:sp>
      <p:sp>
        <p:nvSpPr>
          <p:cNvPr id="58" name="Text Box 38">
            <a:extLst>
              <a:ext uri="{FF2B5EF4-FFF2-40B4-BE49-F238E27FC236}">
                <a16:creationId xmlns="" xmlns:a16="http://schemas.microsoft.com/office/drawing/2014/main" id="{9E642650-5A63-4A44-92E4-B1BCF45C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179" y="8881595"/>
            <a:ext cx="823654" cy="339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5725" indent="-85725" latinLnBrk="0">
              <a:spcBef>
                <a:spcPts val="280"/>
              </a:spcBef>
              <a:buSzPct val="90000"/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BPR, ISP(BIP)</a:t>
            </a:r>
            <a:endParaRPr lang="ko-KR" altLang="en-US" sz="10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9" name="Line 300">
            <a:extLst>
              <a:ext uri="{FF2B5EF4-FFF2-40B4-BE49-F238E27FC236}">
                <a16:creationId xmlns="" xmlns:a16="http://schemas.microsoft.com/office/drawing/2014/main" id="{A84604D4-D38C-481D-8F95-675E3B262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9906" y="8809588"/>
            <a:ext cx="930667" cy="0"/>
          </a:xfrm>
          <a:prstGeom prst="line">
            <a:avLst/>
          </a:prstGeom>
          <a:noFill/>
          <a:ln w="3175" cap="flat">
            <a:solidFill>
              <a:srgbClr val="00B0F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516531F-5AAF-471A-91B6-8A57F3C224A4}"/>
              </a:ext>
            </a:extLst>
          </p:cNvPr>
          <p:cNvSpPr txBox="1">
            <a:spLocks/>
          </p:cNvSpPr>
          <p:nvPr/>
        </p:nvSpPr>
        <p:spPr>
          <a:xfrm>
            <a:off x="1893180" y="8629568"/>
            <a:ext cx="8236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전략 컨설팅</a:t>
            </a:r>
            <a:endParaRPr lang="en-US" sz="1000" b="1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4CFDDBB7-292C-44AB-BC83-FA878E45ADDB}"/>
              </a:ext>
            </a:extLst>
          </p:cNvPr>
          <p:cNvGrpSpPr/>
          <p:nvPr/>
        </p:nvGrpSpPr>
        <p:grpSpPr>
          <a:xfrm>
            <a:off x="712011" y="1902720"/>
            <a:ext cx="1181313" cy="6904173"/>
            <a:chOff x="512676" y="2051325"/>
            <a:chExt cx="1181313" cy="6904173"/>
          </a:xfrm>
        </p:grpSpPr>
        <p:sp>
          <p:nvSpPr>
            <p:cNvPr id="62" name="Freeform 1092">
              <a:extLst>
                <a:ext uri="{FF2B5EF4-FFF2-40B4-BE49-F238E27FC236}">
                  <a16:creationId xmlns="" xmlns:a16="http://schemas.microsoft.com/office/drawing/2014/main" id="{6534C7EC-C830-4E72-A528-725A4A6FF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26" y="3907302"/>
              <a:ext cx="823184" cy="1201404"/>
            </a:xfrm>
            <a:custGeom>
              <a:avLst/>
              <a:gdLst>
                <a:gd name="T0" fmla="*/ 481 w 481"/>
                <a:gd name="T1" fmla="*/ 0 h 702"/>
                <a:gd name="T2" fmla="*/ 458 w 481"/>
                <a:gd name="T3" fmla="*/ 114 h 702"/>
                <a:gd name="T4" fmla="*/ 458 w 481"/>
                <a:gd name="T5" fmla="*/ 521 h 702"/>
                <a:gd name="T6" fmla="*/ 434 w 481"/>
                <a:gd name="T7" fmla="*/ 568 h 702"/>
                <a:gd name="T8" fmla="*/ 262 w 481"/>
                <a:gd name="T9" fmla="*/ 688 h 702"/>
                <a:gd name="T10" fmla="*/ 196 w 481"/>
                <a:gd name="T11" fmla="*/ 688 h 702"/>
                <a:gd name="T12" fmla="*/ 24 w 481"/>
                <a:gd name="T13" fmla="*/ 568 h 702"/>
                <a:gd name="T14" fmla="*/ 0 w 481"/>
                <a:gd name="T15" fmla="*/ 521 h 702"/>
                <a:gd name="T16" fmla="*/ 0 w 481"/>
                <a:gd name="T17" fmla="*/ 114 h 702"/>
                <a:gd name="T18" fmla="*/ 46 w 481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702">
                  <a:moveTo>
                    <a:pt x="481" y="0"/>
                  </a:moveTo>
                  <a:cubicBezTo>
                    <a:pt x="458" y="0"/>
                    <a:pt x="458" y="114"/>
                    <a:pt x="458" y="114"/>
                  </a:cubicBezTo>
                  <a:cubicBezTo>
                    <a:pt x="458" y="521"/>
                    <a:pt x="458" y="521"/>
                    <a:pt x="458" y="521"/>
                  </a:cubicBezTo>
                  <a:cubicBezTo>
                    <a:pt x="458" y="540"/>
                    <a:pt x="449" y="557"/>
                    <a:pt x="434" y="568"/>
                  </a:cubicBezTo>
                  <a:cubicBezTo>
                    <a:pt x="262" y="688"/>
                    <a:pt x="262" y="688"/>
                    <a:pt x="262" y="688"/>
                  </a:cubicBezTo>
                  <a:cubicBezTo>
                    <a:pt x="242" y="702"/>
                    <a:pt x="216" y="702"/>
                    <a:pt x="196" y="688"/>
                  </a:cubicBezTo>
                  <a:cubicBezTo>
                    <a:pt x="24" y="568"/>
                    <a:pt x="24" y="568"/>
                    <a:pt x="24" y="568"/>
                  </a:cubicBezTo>
                  <a:cubicBezTo>
                    <a:pt x="9" y="557"/>
                    <a:pt x="0" y="540"/>
                    <a:pt x="0" y="52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0"/>
                    <a:pt x="46" y="0"/>
                  </a:cubicBezTo>
                </a:path>
              </a:pathLst>
            </a:custGeom>
            <a:solidFill>
              <a:schemeClr val="bg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Freeform 1093">
              <a:extLst>
                <a:ext uri="{FF2B5EF4-FFF2-40B4-BE49-F238E27FC236}">
                  <a16:creationId xmlns="" xmlns:a16="http://schemas.microsoft.com/office/drawing/2014/main" id="{1DFE017E-EEDF-4F12-A38C-686B62754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64" y="3907302"/>
              <a:ext cx="940416" cy="1162042"/>
            </a:xfrm>
            <a:custGeom>
              <a:avLst/>
              <a:gdLst>
                <a:gd name="T0" fmla="*/ 550 w 550"/>
                <a:gd name="T1" fmla="*/ 91 h 679"/>
                <a:gd name="T2" fmla="*/ 458 w 550"/>
                <a:gd name="T3" fmla="*/ 91 h 679"/>
                <a:gd name="T4" fmla="*/ 458 w 550"/>
                <a:gd name="T5" fmla="*/ 91 h 679"/>
                <a:gd name="T6" fmla="*/ 458 w 550"/>
                <a:gd name="T7" fmla="*/ 498 h 679"/>
                <a:gd name="T8" fmla="*/ 434 w 550"/>
                <a:gd name="T9" fmla="*/ 545 h 679"/>
                <a:gd name="T10" fmla="*/ 262 w 550"/>
                <a:gd name="T11" fmla="*/ 665 h 679"/>
                <a:gd name="T12" fmla="*/ 196 w 550"/>
                <a:gd name="T13" fmla="*/ 665 h 679"/>
                <a:gd name="T14" fmla="*/ 25 w 550"/>
                <a:gd name="T15" fmla="*/ 545 h 679"/>
                <a:gd name="T16" fmla="*/ 0 w 550"/>
                <a:gd name="T17" fmla="*/ 498 h 679"/>
                <a:gd name="T18" fmla="*/ 0 w 550"/>
                <a:gd name="T19" fmla="*/ 91 h 679"/>
                <a:gd name="T20" fmla="*/ 46 w 550"/>
                <a:gd name="T21" fmla="*/ 0 h 679"/>
                <a:gd name="T22" fmla="*/ 504 w 550"/>
                <a:gd name="T23" fmla="*/ 0 h 679"/>
                <a:gd name="T24" fmla="*/ 550 w 550"/>
                <a:gd name="T25" fmla="*/ 91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679">
                  <a:moveTo>
                    <a:pt x="550" y="91"/>
                  </a:moveTo>
                  <a:cubicBezTo>
                    <a:pt x="458" y="91"/>
                    <a:pt x="458" y="91"/>
                    <a:pt x="458" y="91"/>
                  </a:cubicBezTo>
                  <a:cubicBezTo>
                    <a:pt x="458" y="91"/>
                    <a:pt x="458" y="91"/>
                    <a:pt x="458" y="91"/>
                  </a:cubicBezTo>
                  <a:cubicBezTo>
                    <a:pt x="458" y="498"/>
                    <a:pt x="458" y="498"/>
                    <a:pt x="458" y="498"/>
                  </a:cubicBezTo>
                  <a:cubicBezTo>
                    <a:pt x="458" y="517"/>
                    <a:pt x="449" y="534"/>
                    <a:pt x="434" y="545"/>
                  </a:cubicBezTo>
                  <a:cubicBezTo>
                    <a:pt x="262" y="665"/>
                    <a:pt x="262" y="665"/>
                    <a:pt x="262" y="665"/>
                  </a:cubicBezTo>
                  <a:cubicBezTo>
                    <a:pt x="242" y="679"/>
                    <a:pt x="216" y="679"/>
                    <a:pt x="196" y="665"/>
                  </a:cubicBezTo>
                  <a:cubicBezTo>
                    <a:pt x="25" y="545"/>
                    <a:pt x="25" y="545"/>
                    <a:pt x="25" y="545"/>
                  </a:cubicBezTo>
                  <a:cubicBezTo>
                    <a:pt x="9" y="534"/>
                    <a:pt x="0" y="517"/>
                    <a:pt x="0" y="49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0"/>
                    <a:pt x="46" y="0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550" y="0"/>
                    <a:pt x="550" y="91"/>
                    <a:pt x="550" y="9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Freeform 1095">
              <a:extLst>
                <a:ext uri="{FF2B5EF4-FFF2-40B4-BE49-F238E27FC236}">
                  <a16:creationId xmlns="" xmlns:a16="http://schemas.microsoft.com/office/drawing/2014/main" id="{27A7A882-56FC-4B07-A8E6-E17CA3D6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8" y="4922164"/>
              <a:ext cx="88993" cy="42785"/>
            </a:xfrm>
            <a:custGeom>
              <a:avLst/>
              <a:gdLst>
                <a:gd name="T0" fmla="*/ 26 w 52"/>
                <a:gd name="T1" fmla="*/ 25 h 25"/>
                <a:gd name="T2" fmla="*/ 3 w 52"/>
                <a:gd name="T3" fmla="*/ 9 h 25"/>
                <a:gd name="T4" fmla="*/ 2 w 52"/>
                <a:gd name="T5" fmla="*/ 2 h 25"/>
                <a:gd name="T6" fmla="*/ 9 w 52"/>
                <a:gd name="T7" fmla="*/ 1 h 25"/>
                <a:gd name="T8" fmla="*/ 26 w 52"/>
                <a:gd name="T9" fmla="*/ 14 h 25"/>
                <a:gd name="T10" fmla="*/ 44 w 52"/>
                <a:gd name="T11" fmla="*/ 1 h 25"/>
                <a:gd name="T12" fmla="*/ 51 w 52"/>
                <a:gd name="T13" fmla="*/ 2 h 25"/>
                <a:gd name="T14" fmla="*/ 49 w 52"/>
                <a:gd name="T15" fmla="*/ 9 h 25"/>
                <a:gd name="T16" fmla="*/ 26 w 52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5">
                  <a:moveTo>
                    <a:pt x="26" y="2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3" y="0"/>
                    <a:pt x="6" y="0"/>
                    <a:pt x="9" y="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5"/>
                    <a:pt x="52" y="8"/>
                    <a:pt x="49" y="9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Oval 1108">
              <a:extLst>
                <a:ext uri="{FF2B5EF4-FFF2-40B4-BE49-F238E27FC236}">
                  <a16:creationId xmlns="" xmlns:a16="http://schemas.microsoft.com/office/drawing/2014/main" id="{3414AFF8-C894-4149-9E1B-B098BCFAE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17" y="3712203"/>
              <a:ext cx="386777" cy="38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Freeform 1109">
              <a:extLst>
                <a:ext uri="{FF2B5EF4-FFF2-40B4-BE49-F238E27FC236}">
                  <a16:creationId xmlns="" xmlns:a16="http://schemas.microsoft.com/office/drawing/2014/main" id="{3CE578D4-7CB5-4621-9A22-98D8FD5239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972" y="3705357"/>
              <a:ext cx="400468" cy="402179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8 h 235"/>
                <a:gd name="T12" fmla="*/ 8 w 234"/>
                <a:gd name="T13" fmla="*/ 118 h 235"/>
                <a:gd name="T14" fmla="*/ 117 w 234"/>
                <a:gd name="T15" fmla="*/ 227 h 235"/>
                <a:gd name="T16" fmla="*/ 226 w 234"/>
                <a:gd name="T17" fmla="*/ 118 h 235"/>
                <a:gd name="T18" fmla="*/ 117 w 234"/>
                <a:gd name="T19" fmla="*/ 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7" y="227"/>
                  </a:cubicBezTo>
                  <a:cubicBezTo>
                    <a:pt x="177" y="227"/>
                    <a:pt x="226" y="178"/>
                    <a:pt x="226" y="118"/>
                  </a:cubicBezTo>
                  <a:cubicBezTo>
                    <a:pt x="226" y="57"/>
                    <a:pt x="177" y="8"/>
                    <a:pt x="11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Freeform 1120">
              <a:extLst>
                <a:ext uri="{FF2B5EF4-FFF2-40B4-BE49-F238E27FC236}">
                  <a16:creationId xmlns="" xmlns:a16="http://schemas.microsoft.com/office/drawing/2014/main" id="{1C0BB4B2-BE92-404D-844B-4E502B45F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3907302"/>
              <a:ext cx="156594" cy="155738"/>
            </a:xfrm>
            <a:custGeom>
              <a:avLst/>
              <a:gdLst>
                <a:gd name="T0" fmla="*/ 0 w 92"/>
                <a:gd name="T1" fmla="*/ 91 h 91"/>
                <a:gd name="T2" fmla="*/ 46 w 92"/>
                <a:gd name="T3" fmla="*/ 0 h 91"/>
                <a:gd name="T4" fmla="*/ 92 w 92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91">
                  <a:moveTo>
                    <a:pt x="0" y="91"/>
                  </a:moveTo>
                  <a:cubicBezTo>
                    <a:pt x="0" y="91"/>
                    <a:pt x="0" y="0"/>
                    <a:pt x="46" y="0"/>
                  </a:cubicBezTo>
                  <a:cubicBezTo>
                    <a:pt x="92" y="0"/>
                    <a:pt x="92" y="91"/>
                    <a:pt x="92" y="91"/>
                  </a:cubicBez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Freeform 1128">
              <a:extLst>
                <a:ext uri="{FF2B5EF4-FFF2-40B4-BE49-F238E27FC236}">
                  <a16:creationId xmlns="" xmlns:a16="http://schemas.microsoft.com/office/drawing/2014/main" id="{C391F4F5-38A4-4AAC-BBD2-2B08BBBD2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3907302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Freeform 1132">
              <a:extLst>
                <a:ext uri="{FF2B5EF4-FFF2-40B4-BE49-F238E27FC236}">
                  <a16:creationId xmlns="" xmlns:a16="http://schemas.microsoft.com/office/drawing/2014/main" id="{A9382EAD-0293-4686-A48E-0B911AB6B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3907302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A46CD3AE-C39E-4113-A5ED-60911DD117F6}"/>
                </a:ext>
              </a:extLst>
            </p:cNvPr>
            <p:cNvSpPr txBox="1">
              <a:spLocks/>
            </p:cNvSpPr>
            <p:nvPr/>
          </p:nvSpPr>
          <p:spPr>
            <a:xfrm>
              <a:off x="512676" y="4237051"/>
              <a:ext cx="782090" cy="252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</a:rPr>
                <a:t>시스템</a:t>
              </a:r>
              <a:endParaRPr lang="en-US" altLang="ko-KR" sz="1200" b="1" spc="-3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</a:rPr>
                <a:t>서비스</a:t>
              </a:r>
              <a:endParaRPr lang="en-US" sz="1200" b="1" spc="-30" dirty="0">
                <a:solidFill>
                  <a:schemeClr val="bg1"/>
                </a:solidFill>
              </a:endParaRPr>
            </a:p>
          </p:txBody>
        </p:sp>
        <p:sp>
          <p:nvSpPr>
            <p:cNvPr id="83" name="AutoShape 10">
              <a:extLst>
                <a:ext uri="{FF2B5EF4-FFF2-40B4-BE49-F238E27FC236}">
                  <a16:creationId xmlns="" xmlns:a16="http://schemas.microsoft.com/office/drawing/2014/main" id="{E60B55D5-E608-45B1-8F27-1007CC534D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1756" y="3802930"/>
              <a:ext cx="195933" cy="21439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58"/>
                    <a:pt x="21208" y="475"/>
                  </a:cubicBezTo>
                  <a:cubicBezTo>
                    <a:pt x="21470" y="796"/>
                    <a:pt x="21599" y="1175"/>
                    <a:pt x="21599" y="1615"/>
                  </a:cubicBezTo>
                  <a:lnTo>
                    <a:pt x="21599" y="19984"/>
                  </a:lnTo>
                  <a:cubicBezTo>
                    <a:pt x="21599" y="20419"/>
                    <a:pt x="21470" y="20803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70" y="21599"/>
                  </a:lnTo>
                  <a:cubicBezTo>
                    <a:pt x="1003" y="21599"/>
                    <a:pt x="683" y="21441"/>
                    <a:pt x="411" y="21121"/>
                  </a:cubicBezTo>
                  <a:cubicBezTo>
                    <a:pt x="137" y="20803"/>
                    <a:pt x="0" y="20422"/>
                    <a:pt x="0" y="19984"/>
                  </a:cubicBezTo>
                  <a:lnTo>
                    <a:pt x="0" y="1615"/>
                  </a:lnTo>
                  <a:cubicBezTo>
                    <a:pt x="0" y="1175"/>
                    <a:pt x="137" y="796"/>
                    <a:pt x="411" y="475"/>
                  </a:cubicBezTo>
                  <a:cubicBezTo>
                    <a:pt x="683" y="158"/>
                    <a:pt x="1003" y="0"/>
                    <a:pt x="1370" y="0"/>
                  </a:cubicBezTo>
                  <a:lnTo>
                    <a:pt x="20263" y="0"/>
                  </a:lnTo>
                  <a:close/>
                  <a:moveTo>
                    <a:pt x="19805" y="2162"/>
                  </a:moveTo>
                  <a:lnTo>
                    <a:pt x="1804" y="2162"/>
                  </a:lnTo>
                  <a:lnTo>
                    <a:pt x="1804" y="19432"/>
                  </a:lnTo>
                  <a:lnTo>
                    <a:pt x="19805" y="19432"/>
                  </a:lnTo>
                  <a:lnTo>
                    <a:pt x="19805" y="2162"/>
                  </a:lnTo>
                  <a:close/>
                  <a:moveTo>
                    <a:pt x="5978" y="17886"/>
                  </a:moveTo>
                  <a:lnTo>
                    <a:pt x="3598" y="17886"/>
                  </a:lnTo>
                  <a:lnTo>
                    <a:pt x="3598" y="12784"/>
                  </a:lnTo>
                  <a:lnTo>
                    <a:pt x="5978" y="12784"/>
                  </a:lnTo>
                  <a:lnTo>
                    <a:pt x="5978" y="17886"/>
                  </a:lnTo>
                  <a:close/>
                  <a:moveTo>
                    <a:pt x="9961" y="17886"/>
                  </a:moveTo>
                  <a:lnTo>
                    <a:pt x="7606" y="17886"/>
                  </a:lnTo>
                  <a:lnTo>
                    <a:pt x="7606" y="6973"/>
                  </a:lnTo>
                  <a:lnTo>
                    <a:pt x="9961" y="6973"/>
                  </a:lnTo>
                  <a:lnTo>
                    <a:pt x="9961" y="17886"/>
                  </a:lnTo>
                  <a:close/>
                  <a:moveTo>
                    <a:pt x="14018" y="17886"/>
                  </a:moveTo>
                  <a:lnTo>
                    <a:pt x="11638" y="17886"/>
                  </a:lnTo>
                  <a:lnTo>
                    <a:pt x="11638" y="9561"/>
                  </a:lnTo>
                  <a:lnTo>
                    <a:pt x="14018" y="9561"/>
                  </a:lnTo>
                  <a:lnTo>
                    <a:pt x="14018" y="17886"/>
                  </a:lnTo>
                  <a:close/>
                  <a:moveTo>
                    <a:pt x="18001" y="17886"/>
                  </a:moveTo>
                  <a:lnTo>
                    <a:pt x="15621" y="17886"/>
                  </a:lnTo>
                  <a:lnTo>
                    <a:pt x="15621" y="4920"/>
                  </a:lnTo>
                  <a:lnTo>
                    <a:pt x="18001" y="4920"/>
                  </a:lnTo>
                  <a:lnTo>
                    <a:pt x="18001" y="1788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5400" spc="-3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Lato Regular"/>
                <a:sym typeface="Gill Sans" charset="0"/>
              </a:endParaRPr>
            </a:p>
          </p:txBody>
        </p:sp>
        <p:sp>
          <p:nvSpPr>
            <p:cNvPr id="84" name="Freeform 1092">
              <a:extLst>
                <a:ext uri="{FF2B5EF4-FFF2-40B4-BE49-F238E27FC236}">
                  <a16:creationId xmlns="" xmlns:a16="http://schemas.microsoft.com/office/drawing/2014/main" id="{2329E68B-5A80-4E45-BE2E-B9163955F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26" y="2253270"/>
              <a:ext cx="823184" cy="1201404"/>
            </a:xfrm>
            <a:custGeom>
              <a:avLst/>
              <a:gdLst>
                <a:gd name="T0" fmla="*/ 481 w 481"/>
                <a:gd name="T1" fmla="*/ 0 h 702"/>
                <a:gd name="T2" fmla="*/ 458 w 481"/>
                <a:gd name="T3" fmla="*/ 114 h 702"/>
                <a:gd name="T4" fmla="*/ 458 w 481"/>
                <a:gd name="T5" fmla="*/ 521 h 702"/>
                <a:gd name="T6" fmla="*/ 434 w 481"/>
                <a:gd name="T7" fmla="*/ 568 h 702"/>
                <a:gd name="T8" fmla="*/ 262 w 481"/>
                <a:gd name="T9" fmla="*/ 688 h 702"/>
                <a:gd name="T10" fmla="*/ 196 w 481"/>
                <a:gd name="T11" fmla="*/ 688 h 702"/>
                <a:gd name="T12" fmla="*/ 24 w 481"/>
                <a:gd name="T13" fmla="*/ 568 h 702"/>
                <a:gd name="T14" fmla="*/ 0 w 481"/>
                <a:gd name="T15" fmla="*/ 521 h 702"/>
                <a:gd name="T16" fmla="*/ 0 w 481"/>
                <a:gd name="T17" fmla="*/ 114 h 702"/>
                <a:gd name="T18" fmla="*/ 46 w 481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702">
                  <a:moveTo>
                    <a:pt x="481" y="0"/>
                  </a:moveTo>
                  <a:cubicBezTo>
                    <a:pt x="458" y="0"/>
                    <a:pt x="458" y="114"/>
                    <a:pt x="458" y="114"/>
                  </a:cubicBezTo>
                  <a:cubicBezTo>
                    <a:pt x="458" y="521"/>
                    <a:pt x="458" y="521"/>
                    <a:pt x="458" y="521"/>
                  </a:cubicBezTo>
                  <a:cubicBezTo>
                    <a:pt x="458" y="540"/>
                    <a:pt x="449" y="557"/>
                    <a:pt x="434" y="568"/>
                  </a:cubicBezTo>
                  <a:cubicBezTo>
                    <a:pt x="262" y="688"/>
                    <a:pt x="262" y="688"/>
                    <a:pt x="262" y="688"/>
                  </a:cubicBezTo>
                  <a:cubicBezTo>
                    <a:pt x="242" y="702"/>
                    <a:pt x="216" y="702"/>
                    <a:pt x="196" y="688"/>
                  </a:cubicBezTo>
                  <a:cubicBezTo>
                    <a:pt x="24" y="568"/>
                    <a:pt x="24" y="568"/>
                    <a:pt x="24" y="568"/>
                  </a:cubicBezTo>
                  <a:cubicBezTo>
                    <a:pt x="9" y="557"/>
                    <a:pt x="0" y="540"/>
                    <a:pt x="0" y="52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0"/>
                    <a:pt x="46" y="0"/>
                  </a:cubicBezTo>
                </a:path>
              </a:pathLst>
            </a:custGeom>
            <a:solidFill>
              <a:schemeClr val="bg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Freeform 1093">
              <a:extLst>
                <a:ext uri="{FF2B5EF4-FFF2-40B4-BE49-F238E27FC236}">
                  <a16:creationId xmlns="" xmlns:a16="http://schemas.microsoft.com/office/drawing/2014/main" id="{12AF7CF8-8018-4BBE-A28E-50915924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64" y="2253270"/>
              <a:ext cx="940416" cy="1162042"/>
            </a:xfrm>
            <a:custGeom>
              <a:avLst/>
              <a:gdLst>
                <a:gd name="T0" fmla="*/ 550 w 550"/>
                <a:gd name="T1" fmla="*/ 91 h 679"/>
                <a:gd name="T2" fmla="*/ 458 w 550"/>
                <a:gd name="T3" fmla="*/ 91 h 679"/>
                <a:gd name="T4" fmla="*/ 458 w 550"/>
                <a:gd name="T5" fmla="*/ 91 h 679"/>
                <a:gd name="T6" fmla="*/ 458 w 550"/>
                <a:gd name="T7" fmla="*/ 498 h 679"/>
                <a:gd name="T8" fmla="*/ 434 w 550"/>
                <a:gd name="T9" fmla="*/ 545 h 679"/>
                <a:gd name="T10" fmla="*/ 262 w 550"/>
                <a:gd name="T11" fmla="*/ 665 h 679"/>
                <a:gd name="T12" fmla="*/ 196 w 550"/>
                <a:gd name="T13" fmla="*/ 665 h 679"/>
                <a:gd name="T14" fmla="*/ 25 w 550"/>
                <a:gd name="T15" fmla="*/ 545 h 679"/>
                <a:gd name="T16" fmla="*/ 0 w 550"/>
                <a:gd name="T17" fmla="*/ 498 h 679"/>
                <a:gd name="T18" fmla="*/ 0 w 550"/>
                <a:gd name="T19" fmla="*/ 91 h 679"/>
                <a:gd name="T20" fmla="*/ 46 w 550"/>
                <a:gd name="T21" fmla="*/ 0 h 679"/>
                <a:gd name="T22" fmla="*/ 504 w 550"/>
                <a:gd name="T23" fmla="*/ 0 h 679"/>
                <a:gd name="T24" fmla="*/ 550 w 550"/>
                <a:gd name="T25" fmla="*/ 91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679">
                  <a:moveTo>
                    <a:pt x="550" y="91"/>
                  </a:moveTo>
                  <a:cubicBezTo>
                    <a:pt x="458" y="91"/>
                    <a:pt x="458" y="91"/>
                    <a:pt x="458" y="91"/>
                  </a:cubicBezTo>
                  <a:cubicBezTo>
                    <a:pt x="458" y="91"/>
                    <a:pt x="458" y="91"/>
                    <a:pt x="458" y="91"/>
                  </a:cubicBezTo>
                  <a:cubicBezTo>
                    <a:pt x="458" y="498"/>
                    <a:pt x="458" y="498"/>
                    <a:pt x="458" y="498"/>
                  </a:cubicBezTo>
                  <a:cubicBezTo>
                    <a:pt x="458" y="517"/>
                    <a:pt x="449" y="534"/>
                    <a:pt x="434" y="545"/>
                  </a:cubicBezTo>
                  <a:cubicBezTo>
                    <a:pt x="262" y="665"/>
                    <a:pt x="262" y="665"/>
                    <a:pt x="262" y="665"/>
                  </a:cubicBezTo>
                  <a:cubicBezTo>
                    <a:pt x="242" y="679"/>
                    <a:pt x="216" y="679"/>
                    <a:pt x="196" y="665"/>
                  </a:cubicBezTo>
                  <a:cubicBezTo>
                    <a:pt x="25" y="545"/>
                    <a:pt x="25" y="545"/>
                    <a:pt x="25" y="545"/>
                  </a:cubicBezTo>
                  <a:cubicBezTo>
                    <a:pt x="9" y="534"/>
                    <a:pt x="0" y="517"/>
                    <a:pt x="0" y="49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0"/>
                    <a:pt x="46" y="0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550" y="0"/>
                    <a:pt x="550" y="91"/>
                    <a:pt x="550" y="9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Freeform 1095">
              <a:extLst>
                <a:ext uri="{FF2B5EF4-FFF2-40B4-BE49-F238E27FC236}">
                  <a16:creationId xmlns="" xmlns:a16="http://schemas.microsoft.com/office/drawing/2014/main" id="{B460A638-CB80-4512-A06F-241DEA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8" y="3268132"/>
              <a:ext cx="88993" cy="42785"/>
            </a:xfrm>
            <a:custGeom>
              <a:avLst/>
              <a:gdLst>
                <a:gd name="T0" fmla="*/ 26 w 52"/>
                <a:gd name="T1" fmla="*/ 25 h 25"/>
                <a:gd name="T2" fmla="*/ 3 w 52"/>
                <a:gd name="T3" fmla="*/ 9 h 25"/>
                <a:gd name="T4" fmla="*/ 2 w 52"/>
                <a:gd name="T5" fmla="*/ 2 h 25"/>
                <a:gd name="T6" fmla="*/ 9 w 52"/>
                <a:gd name="T7" fmla="*/ 1 h 25"/>
                <a:gd name="T8" fmla="*/ 26 w 52"/>
                <a:gd name="T9" fmla="*/ 14 h 25"/>
                <a:gd name="T10" fmla="*/ 44 w 52"/>
                <a:gd name="T11" fmla="*/ 1 h 25"/>
                <a:gd name="T12" fmla="*/ 51 w 52"/>
                <a:gd name="T13" fmla="*/ 2 h 25"/>
                <a:gd name="T14" fmla="*/ 49 w 52"/>
                <a:gd name="T15" fmla="*/ 9 h 25"/>
                <a:gd name="T16" fmla="*/ 26 w 52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5">
                  <a:moveTo>
                    <a:pt x="26" y="2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3" y="0"/>
                    <a:pt x="6" y="0"/>
                    <a:pt x="9" y="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5"/>
                    <a:pt x="52" y="8"/>
                    <a:pt x="49" y="9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Oval 1108">
              <a:extLst>
                <a:ext uri="{FF2B5EF4-FFF2-40B4-BE49-F238E27FC236}">
                  <a16:creationId xmlns="" xmlns:a16="http://schemas.microsoft.com/office/drawing/2014/main" id="{E57DDBA9-16D6-49F6-BA79-017962562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17" y="2058171"/>
              <a:ext cx="386777" cy="38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Freeform 1109">
              <a:extLst>
                <a:ext uri="{FF2B5EF4-FFF2-40B4-BE49-F238E27FC236}">
                  <a16:creationId xmlns="" xmlns:a16="http://schemas.microsoft.com/office/drawing/2014/main" id="{0E36C275-8EE7-4942-8750-957C26F9B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972" y="2051325"/>
              <a:ext cx="400468" cy="402179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8 h 235"/>
                <a:gd name="T12" fmla="*/ 8 w 234"/>
                <a:gd name="T13" fmla="*/ 118 h 235"/>
                <a:gd name="T14" fmla="*/ 117 w 234"/>
                <a:gd name="T15" fmla="*/ 227 h 235"/>
                <a:gd name="T16" fmla="*/ 226 w 234"/>
                <a:gd name="T17" fmla="*/ 118 h 235"/>
                <a:gd name="T18" fmla="*/ 117 w 234"/>
                <a:gd name="T19" fmla="*/ 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7" y="227"/>
                  </a:cubicBezTo>
                  <a:cubicBezTo>
                    <a:pt x="177" y="227"/>
                    <a:pt x="226" y="178"/>
                    <a:pt x="226" y="118"/>
                  </a:cubicBezTo>
                  <a:cubicBezTo>
                    <a:pt x="226" y="57"/>
                    <a:pt x="177" y="8"/>
                    <a:pt x="11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Freeform 1120">
              <a:extLst>
                <a:ext uri="{FF2B5EF4-FFF2-40B4-BE49-F238E27FC236}">
                  <a16:creationId xmlns="" xmlns:a16="http://schemas.microsoft.com/office/drawing/2014/main" id="{C04139A3-E123-4A26-A33A-58F4CB24F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2253270"/>
              <a:ext cx="156594" cy="155738"/>
            </a:xfrm>
            <a:custGeom>
              <a:avLst/>
              <a:gdLst>
                <a:gd name="T0" fmla="*/ 0 w 92"/>
                <a:gd name="T1" fmla="*/ 91 h 91"/>
                <a:gd name="T2" fmla="*/ 46 w 92"/>
                <a:gd name="T3" fmla="*/ 0 h 91"/>
                <a:gd name="T4" fmla="*/ 92 w 92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91">
                  <a:moveTo>
                    <a:pt x="0" y="91"/>
                  </a:moveTo>
                  <a:cubicBezTo>
                    <a:pt x="0" y="91"/>
                    <a:pt x="0" y="0"/>
                    <a:pt x="46" y="0"/>
                  </a:cubicBezTo>
                  <a:cubicBezTo>
                    <a:pt x="92" y="0"/>
                    <a:pt x="92" y="91"/>
                    <a:pt x="92" y="91"/>
                  </a:cubicBez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Freeform 1128">
              <a:extLst>
                <a:ext uri="{FF2B5EF4-FFF2-40B4-BE49-F238E27FC236}">
                  <a16:creationId xmlns="" xmlns:a16="http://schemas.microsoft.com/office/drawing/2014/main" id="{F08BCE00-FFE1-4C0B-8B63-32645734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2253270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Freeform 1132">
              <a:extLst>
                <a:ext uri="{FF2B5EF4-FFF2-40B4-BE49-F238E27FC236}">
                  <a16:creationId xmlns="" xmlns:a16="http://schemas.microsoft.com/office/drawing/2014/main" id="{C094B109-498D-4DD2-ADD4-0DE22C0DB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2253270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Freeform 141">
              <a:extLst>
                <a:ext uri="{FF2B5EF4-FFF2-40B4-BE49-F238E27FC236}">
                  <a16:creationId xmlns="" xmlns:a16="http://schemas.microsoft.com/office/drawing/2014/main" id="{FB27E658-8F0E-484B-ABCB-7671AC844A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9780" y="2140504"/>
              <a:ext cx="180416" cy="216024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>
                <a:defRPr/>
              </a:pPr>
              <a:endParaRPr lang="en-US" sz="4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876D095C-2141-47AE-B3DB-9864AE9EB7FC}"/>
                </a:ext>
              </a:extLst>
            </p:cNvPr>
            <p:cNvSpPr txBox="1">
              <a:spLocks/>
            </p:cNvSpPr>
            <p:nvPr/>
          </p:nvSpPr>
          <p:spPr>
            <a:xfrm>
              <a:off x="512676" y="2583019"/>
              <a:ext cx="782090" cy="252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</a:rPr>
                <a:t>정보화</a:t>
              </a:r>
              <a:endParaRPr lang="en-US" altLang="ko-KR" sz="1200" b="1" spc="-3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</a:rPr>
                <a:t>사업</a:t>
              </a:r>
              <a:endParaRPr lang="en-US" sz="1200" b="1" spc="-30" dirty="0">
                <a:solidFill>
                  <a:schemeClr val="bg1"/>
                </a:solidFill>
              </a:endParaRPr>
            </a:p>
          </p:txBody>
        </p:sp>
        <p:sp>
          <p:nvSpPr>
            <p:cNvPr id="94" name="Freeform 1092">
              <a:extLst>
                <a:ext uri="{FF2B5EF4-FFF2-40B4-BE49-F238E27FC236}">
                  <a16:creationId xmlns="" xmlns:a16="http://schemas.microsoft.com/office/drawing/2014/main" id="{BEBA74B4-DDE4-4DDE-96BC-C1AB23F56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26" y="5886212"/>
              <a:ext cx="823184" cy="1201404"/>
            </a:xfrm>
            <a:custGeom>
              <a:avLst/>
              <a:gdLst>
                <a:gd name="T0" fmla="*/ 481 w 481"/>
                <a:gd name="T1" fmla="*/ 0 h 702"/>
                <a:gd name="T2" fmla="*/ 458 w 481"/>
                <a:gd name="T3" fmla="*/ 114 h 702"/>
                <a:gd name="T4" fmla="*/ 458 w 481"/>
                <a:gd name="T5" fmla="*/ 521 h 702"/>
                <a:gd name="T6" fmla="*/ 434 w 481"/>
                <a:gd name="T7" fmla="*/ 568 h 702"/>
                <a:gd name="T8" fmla="*/ 262 w 481"/>
                <a:gd name="T9" fmla="*/ 688 h 702"/>
                <a:gd name="T10" fmla="*/ 196 w 481"/>
                <a:gd name="T11" fmla="*/ 688 h 702"/>
                <a:gd name="T12" fmla="*/ 24 w 481"/>
                <a:gd name="T13" fmla="*/ 568 h 702"/>
                <a:gd name="T14" fmla="*/ 0 w 481"/>
                <a:gd name="T15" fmla="*/ 521 h 702"/>
                <a:gd name="T16" fmla="*/ 0 w 481"/>
                <a:gd name="T17" fmla="*/ 114 h 702"/>
                <a:gd name="T18" fmla="*/ 46 w 481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702">
                  <a:moveTo>
                    <a:pt x="481" y="0"/>
                  </a:moveTo>
                  <a:cubicBezTo>
                    <a:pt x="458" y="0"/>
                    <a:pt x="458" y="114"/>
                    <a:pt x="458" y="114"/>
                  </a:cubicBezTo>
                  <a:cubicBezTo>
                    <a:pt x="458" y="521"/>
                    <a:pt x="458" y="521"/>
                    <a:pt x="458" y="521"/>
                  </a:cubicBezTo>
                  <a:cubicBezTo>
                    <a:pt x="458" y="540"/>
                    <a:pt x="449" y="557"/>
                    <a:pt x="434" y="568"/>
                  </a:cubicBezTo>
                  <a:cubicBezTo>
                    <a:pt x="262" y="688"/>
                    <a:pt x="262" y="688"/>
                    <a:pt x="262" y="688"/>
                  </a:cubicBezTo>
                  <a:cubicBezTo>
                    <a:pt x="242" y="702"/>
                    <a:pt x="216" y="702"/>
                    <a:pt x="196" y="688"/>
                  </a:cubicBezTo>
                  <a:cubicBezTo>
                    <a:pt x="24" y="568"/>
                    <a:pt x="24" y="568"/>
                    <a:pt x="24" y="568"/>
                  </a:cubicBezTo>
                  <a:cubicBezTo>
                    <a:pt x="9" y="557"/>
                    <a:pt x="0" y="540"/>
                    <a:pt x="0" y="52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0"/>
                    <a:pt x="46" y="0"/>
                  </a:cubicBezTo>
                </a:path>
              </a:pathLst>
            </a:custGeom>
            <a:solidFill>
              <a:schemeClr val="bg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Freeform 1093">
              <a:extLst>
                <a:ext uri="{FF2B5EF4-FFF2-40B4-BE49-F238E27FC236}">
                  <a16:creationId xmlns="" xmlns:a16="http://schemas.microsoft.com/office/drawing/2014/main" id="{B3E43B6C-5FEA-4680-94FF-4F5CF99D6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64" y="5886212"/>
              <a:ext cx="940416" cy="1162042"/>
            </a:xfrm>
            <a:custGeom>
              <a:avLst/>
              <a:gdLst>
                <a:gd name="T0" fmla="*/ 550 w 550"/>
                <a:gd name="T1" fmla="*/ 91 h 679"/>
                <a:gd name="T2" fmla="*/ 458 w 550"/>
                <a:gd name="T3" fmla="*/ 91 h 679"/>
                <a:gd name="T4" fmla="*/ 458 w 550"/>
                <a:gd name="T5" fmla="*/ 91 h 679"/>
                <a:gd name="T6" fmla="*/ 458 w 550"/>
                <a:gd name="T7" fmla="*/ 498 h 679"/>
                <a:gd name="T8" fmla="*/ 434 w 550"/>
                <a:gd name="T9" fmla="*/ 545 h 679"/>
                <a:gd name="T10" fmla="*/ 262 w 550"/>
                <a:gd name="T11" fmla="*/ 665 h 679"/>
                <a:gd name="T12" fmla="*/ 196 w 550"/>
                <a:gd name="T13" fmla="*/ 665 h 679"/>
                <a:gd name="T14" fmla="*/ 25 w 550"/>
                <a:gd name="T15" fmla="*/ 545 h 679"/>
                <a:gd name="T16" fmla="*/ 0 w 550"/>
                <a:gd name="T17" fmla="*/ 498 h 679"/>
                <a:gd name="T18" fmla="*/ 0 w 550"/>
                <a:gd name="T19" fmla="*/ 91 h 679"/>
                <a:gd name="T20" fmla="*/ 46 w 550"/>
                <a:gd name="T21" fmla="*/ 0 h 679"/>
                <a:gd name="T22" fmla="*/ 504 w 550"/>
                <a:gd name="T23" fmla="*/ 0 h 679"/>
                <a:gd name="T24" fmla="*/ 550 w 550"/>
                <a:gd name="T25" fmla="*/ 91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679">
                  <a:moveTo>
                    <a:pt x="550" y="91"/>
                  </a:moveTo>
                  <a:cubicBezTo>
                    <a:pt x="458" y="91"/>
                    <a:pt x="458" y="91"/>
                    <a:pt x="458" y="91"/>
                  </a:cubicBezTo>
                  <a:cubicBezTo>
                    <a:pt x="458" y="91"/>
                    <a:pt x="458" y="91"/>
                    <a:pt x="458" y="91"/>
                  </a:cubicBezTo>
                  <a:cubicBezTo>
                    <a:pt x="458" y="498"/>
                    <a:pt x="458" y="498"/>
                    <a:pt x="458" y="498"/>
                  </a:cubicBezTo>
                  <a:cubicBezTo>
                    <a:pt x="458" y="517"/>
                    <a:pt x="449" y="534"/>
                    <a:pt x="434" y="545"/>
                  </a:cubicBezTo>
                  <a:cubicBezTo>
                    <a:pt x="262" y="665"/>
                    <a:pt x="262" y="665"/>
                    <a:pt x="262" y="665"/>
                  </a:cubicBezTo>
                  <a:cubicBezTo>
                    <a:pt x="242" y="679"/>
                    <a:pt x="216" y="679"/>
                    <a:pt x="196" y="665"/>
                  </a:cubicBezTo>
                  <a:cubicBezTo>
                    <a:pt x="25" y="545"/>
                    <a:pt x="25" y="545"/>
                    <a:pt x="25" y="545"/>
                  </a:cubicBezTo>
                  <a:cubicBezTo>
                    <a:pt x="9" y="534"/>
                    <a:pt x="0" y="517"/>
                    <a:pt x="0" y="49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0"/>
                    <a:pt x="46" y="0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550" y="0"/>
                    <a:pt x="550" y="91"/>
                    <a:pt x="550" y="9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Freeform 1095">
              <a:extLst>
                <a:ext uri="{FF2B5EF4-FFF2-40B4-BE49-F238E27FC236}">
                  <a16:creationId xmlns="" xmlns:a16="http://schemas.microsoft.com/office/drawing/2014/main" id="{39A7A1D8-C439-477F-9249-AD5B9ED7F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8" y="6901074"/>
              <a:ext cx="88993" cy="42785"/>
            </a:xfrm>
            <a:custGeom>
              <a:avLst/>
              <a:gdLst>
                <a:gd name="T0" fmla="*/ 26 w 52"/>
                <a:gd name="T1" fmla="*/ 25 h 25"/>
                <a:gd name="T2" fmla="*/ 3 w 52"/>
                <a:gd name="T3" fmla="*/ 9 h 25"/>
                <a:gd name="T4" fmla="*/ 2 w 52"/>
                <a:gd name="T5" fmla="*/ 2 h 25"/>
                <a:gd name="T6" fmla="*/ 9 w 52"/>
                <a:gd name="T7" fmla="*/ 1 h 25"/>
                <a:gd name="T8" fmla="*/ 26 w 52"/>
                <a:gd name="T9" fmla="*/ 14 h 25"/>
                <a:gd name="T10" fmla="*/ 44 w 52"/>
                <a:gd name="T11" fmla="*/ 1 h 25"/>
                <a:gd name="T12" fmla="*/ 51 w 52"/>
                <a:gd name="T13" fmla="*/ 2 h 25"/>
                <a:gd name="T14" fmla="*/ 49 w 52"/>
                <a:gd name="T15" fmla="*/ 9 h 25"/>
                <a:gd name="T16" fmla="*/ 26 w 52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5">
                  <a:moveTo>
                    <a:pt x="26" y="2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3" y="0"/>
                    <a:pt x="6" y="0"/>
                    <a:pt x="9" y="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5"/>
                    <a:pt x="52" y="8"/>
                    <a:pt x="49" y="9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Oval 1108">
              <a:extLst>
                <a:ext uri="{FF2B5EF4-FFF2-40B4-BE49-F238E27FC236}">
                  <a16:creationId xmlns="" xmlns:a16="http://schemas.microsoft.com/office/drawing/2014/main" id="{9E8942E7-9B77-4EAD-97DE-5B0AF78A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17" y="5691113"/>
              <a:ext cx="386777" cy="38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Freeform 1109">
              <a:extLst>
                <a:ext uri="{FF2B5EF4-FFF2-40B4-BE49-F238E27FC236}">
                  <a16:creationId xmlns="" xmlns:a16="http://schemas.microsoft.com/office/drawing/2014/main" id="{C65F6725-6799-4ADF-A04D-F32789B22B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972" y="5684267"/>
              <a:ext cx="400468" cy="402179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8 h 235"/>
                <a:gd name="T12" fmla="*/ 8 w 234"/>
                <a:gd name="T13" fmla="*/ 118 h 235"/>
                <a:gd name="T14" fmla="*/ 117 w 234"/>
                <a:gd name="T15" fmla="*/ 227 h 235"/>
                <a:gd name="T16" fmla="*/ 226 w 234"/>
                <a:gd name="T17" fmla="*/ 118 h 235"/>
                <a:gd name="T18" fmla="*/ 117 w 234"/>
                <a:gd name="T19" fmla="*/ 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7" y="227"/>
                  </a:cubicBezTo>
                  <a:cubicBezTo>
                    <a:pt x="177" y="227"/>
                    <a:pt x="226" y="178"/>
                    <a:pt x="226" y="118"/>
                  </a:cubicBezTo>
                  <a:cubicBezTo>
                    <a:pt x="226" y="57"/>
                    <a:pt x="177" y="8"/>
                    <a:pt x="11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Freeform 1120">
              <a:extLst>
                <a:ext uri="{FF2B5EF4-FFF2-40B4-BE49-F238E27FC236}">
                  <a16:creationId xmlns="" xmlns:a16="http://schemas.microsoft.com/office/drawing/2014/main" id="{DF831628-4CA0-47F4-994F-DD411F4C8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5886212"/>
              <a:ext cx="156594" cy="155738"/>
            </a:xfrm>
            <a:custGeom>
              <a:avLst/>
              <a:gdLst>
                <a:gd name="T0" fmla="*/ 0 w 92"/>
                <a:gd name="T1" fmla="*/ 91 h 91"/>
                <a:gd name="T2" fmla="*/ 46 w 92"/>
                <a:gd name="T3" fmla="*/ 0 h 91"/>
                <a:gd name="T4" fmla="*/ 92 w 92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91">
                  <a:moveTo>
                    <a:pt x="0" y="91"/>
                  </a:moveTo>
                  <a:cubicBezTo>
                    <a:pt x="0" y="91"/>
                    <a:pt x="0" y="0"/>
                    <a:pt x="46" y="0"/>
                  </a:cubicBezTo>
                  <a:cubicBezTo>
                    <a:pt x="92" y="0"/>
                    <a:pt x="92" y="91"/>
                    <a:pt x="92" y="91"/>
                  </a:cubicBez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Freeform 1128">
              <a:extLst>
                <a:ext uri="{FF2B5EF4-FFF2-40B4-BE49-F238E27FC236}">
                  <a16:creationId xmlns="" xmlns:a16="http://schemas.microsoft.com/office/drawing/2014/main" id="{F2BE3382-C362-4221-88EB-0F22834C0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5886212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Freeform 1132">
              <a:extLst>
                <a:ext uri="{FF2B5EF4-FFF2-40B4-BE49-F238E27FC236}">
                  <a16:creationId xmlns="" xmlns:a16="http://schemas.microsoft.com/office/drawing/2014/main" id="{1B87BD17-165E-4441-8281-20662C25E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5886212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619992A4-9247-4378-AC1A-D6F4ADE90422}"/>
                </a:ext>
              </a:extLst>
            </p:cNvPr>
            <p:cNvSpPr txBox="1">
              <a:spLocks/>
            </p:cNvSpPr>
            <p:nvPr/>
          </p:nvSpPr>
          <p:spPr>
            <a:xfrm>
              <a:off x="512676" y="6215961"/>
              <a:ext cx="782090" cy="252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000" b="1" spc="-30" dirty="0">
                  <a:solidFill>
                    <a:schemeClr val="bg1"/>
                  </a:solidFill>
                  <a:latin typeface="+mn-ea"/>
                </a:rPr>
                <a:t>BI/Portal </a:t>
              </a:r>
              <a:r>
                <a:rPr lang="ko-KR" altLang="en-US" sz="1000" b="1" spc="-30" dirty="0">
                  <a:solidFill>
                    <a:schemeClr val="bg1"/>
                  </a:solidFill>
                  <a:latin typeface="+mn-ea"/>
                </a:rPr>
                <a:t>등 솔루션</a:t>
              </a:r>
              <a:br>
                <a:rPr lang="ko-KR" altLang="en-US" sz="1000" b="1" spc="-30" dirty="0">
                  <a:solidFill>
                    <a:schemeClr val="bg1"/>
                  </a:solidFill>
                  <a:latin typeface="+mn-ea"/>
                </a:rPr>
              </a:br>
              <a:r>
                <a:rPr lang="ko-KR" altLang="en-US" sz="1000" b="1" spc="-30" dirty="0">
                  <a:solidFill>
                    <a:schemeClr val="bg1"/>
                  </a:solidFill>
                  <a:latin typeface="+mn-ea"/>
                </a:rPr>
                <a:t>기반 구축</a:t>
              </a:r>
              <a:endParaRPr lang="en-US" sz="1000" b="1" spc="-3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AutoShape 111">
              <a:extLst>
                <a:ext uri="{FF2B5EF4-FFF2-40B4-BE49-F238E27FC236}">
                  <a16:creationId xmlns="" xmlns:a16="http://schemas.microsoft.com/office/drawing/2014/main" id="{23B81194-132A-4E5C-8E69-1C063B0B5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911" y="5765126"/>
              <a:ext cx="248637" cy="2330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2400" spc="-3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sym typeface="Gill Sans" charset="0"/>
              </a:endParaRPr>
            </a:p>
          </p:txBody>
        </p:sp>
        <p:sp>
          <p:nvSpPr>
            <p:cNvPr id="104" name="Freeform 1092">
              <a:extLst>
                <a:ext uri="{FF2B5EF4-FFF2-40B4-BE49-F238E27FC236}">
                  <a16:creationId xmlns="" xmlns:a16="http://schemas.microsoft.com/office/drawing/2014/main" id="{9D496820-E2F2-4966-89DB-E15BD4D4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26" y="7429896"/>
              <a:ext cx="823184" cy="1201404"/>
            </a:xfrm>
            <a:custGeom>
              <a:avLst/>
              <a:gdLst>
                <a:gd name="T0" fmla="*/ 481 w 481"/>
                <a:gd name="T1" fmla="*/ 0 h 702"/>
                <a:gd name="T2" fmla="*/ 458 w 481"/>
                <a:gd name="T3" fmla="*/ 114 h 702"/>
                <a:gd name="T4" fmla="*/ 458 w 481"/>
                <a:gd name="T5" fmla="*/ 521 h 702"/>
                <a:gd name="T6" fmla="*/ 434 w 481"/>
                <a:gd name="T7" fmla="*/ 568 h 702"/>
                <a:gd name="T8" fmla="*/ 262 w 481"/>
                <a:gd name="T9" fmla="*/ 688 h 702"/>
                <a:gd name="T10" fmla="*/ 196 w 481"/>
                <a:gd name="T11" fmla="*/ 688 h 702"/>
                <a:gd name="T12" fmla="*/ 24 w 481"/>
                <a:gd name="T13" fmla="*/ 568 h 702"/>
                <a:gd name="T14" fmla="*/ 0 w 481"/>
                <a:gd name="T15" fmla="*/ 521 h 702"/>
                <a:gd name="T16" fmla="*/ 0 w 481"/>
                <a:gd name="T17" fmla="*/ 114 h 702"/>
                <a:gd name="T18" fmla="*/ 46 w 481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702">
                  <a:moveTo>
                    <a:pt x="481" y="0"/>
                  </a:moveTo>
                  <a:cubicBezTo>
                    <a:pt x="458" y="0"/>
                    <a:pt x="458" y="114"/>
                    <a:pt x="458" y="114"/>
                  </a:cubicBezTo>
                  <a:cubicBezTo>
                    <a:pt x="458" y="521"/>
                    <a:pt x="458" y="521"/>
                    <a:pt x="458" y="521"/>
                  </a:cubicBezTo>
                  <a:cubicBezTo>
                    <a:pt x="458" y="540"/>
                    <a:pt x="449" y="557"/>
                    <a:pt x="434" y="568"/>
                  </a:cubicBezTo>
                  <a:cubicBezTo>
                    <a:pt x="262" y="688"/>
                    <a:pt x="262" y="688"/>
                    <a:pt x="262" y="688"/>
                  </a:cubicBezTo>
                  <a:cubicBezTo>
                    <a:pt x="242" y="702"/>
                    <a:pt x="216" y="702"/>
                    <a:pt x="196" y="688"/>
                  </a:cubicBezTo>
                  <a:cubicBezTo>
                    <a:pt x="24" y="568"/>
                    <a:pt x="24" y="568"/>
                    <a:pt x="24" y="568"/>
                  </a:cubicBezTo>
                  <a:cubicBezTo>
                    <a:pt x="9" y="557"/>
                    <a:pt x="0" y="540"/>
                    <a:pt x="0" y="52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0"/>
                    <a:pt x="46" y="0"/>
                  </a:cubicBezTo>
                </a:path>
              </a:pathLst>
            </a:custGeom>
            <a:solidFill>
              <a:schemeClr val="bg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5" name="Freeform 1093">
              <a:extLst>
                <a:ext uri="{FF2B5EF4-FFF2-40B4-BE49-F238E27FC236}">
                  <a16:creationId xmlns="" xmlns:a16="http://schemas.microsoft.com/office/drawing/2014/main" id="{53E33567-15F9-4019-8471-9F231B829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64" y="7429896"/>
              <a:ext cx="940416" cy="1162042"/>
            </a:xfrm>
            <a:custGeom>
              <a:avLst/>
              <a:gdLst>
                <a:gd name="T0" fmla="*/ 550 w 550"/>
                <a:gd name="T1" fmla="*/ 91 h 679"/>
                <a:gd name="T2" fmla="*/ 458 w 550"/>
                <a:gd name="T3" fmla="*/ 91 h 679"/>
                <a:gd name="T4" fmla="*/ 458 w 550"/>
                <a:gd name="T5" fmla="*/ 91 h 679"/>
                <a:gd name="T6" fmla="*/ 458 w 550"/>
                <a:gd name="T7" fmla="*/ 498 h 679"/>
                <a:gd name="T8" fmla="*/ 434 w 550"/>
                <a:gd name="T9" fmla="*/ 545 h 679"/>
                <a:gd name="T10" fmla="*/ 262 w 550"/>
                <a:gd name="T11" fmla="*/ 665 h 679"/>
                <a:gd name="T12" fmla="*/ 196 w 550"/>
                <a:gd name="T13" fmla="*/ 665 h 679"/>
                <a:gd name="T14" fmla="*/ 25 w 550"/>
                <a:gd name="T15" fmla="*/ 545 h 679"/>
                <a:gd name="T16" fmla="*/ 0 w 550"/>
                <a:gd name="T17" fmla="*/ 498 h 679"/>
                <a:gd name="T18" fmla="*/ 0 w 550"/>
                <a:gd name="T19" fmla="*/ 91 h 679"/>
                <a:gd name="T20" fmla="*/ 46 w 550"/>
                <a:gd name="T21" fmla="*/ 0 h 679"/>
                <a:gd name="T22" fmla="*/ 504 w 550"/>
                <a:gd name="T23" fmla="*/ 0 h 679"/>
                <a:gd name="T24" fmla="*/ 550 w 550"/>
                <a:gd name="T25" fmla="*/ 91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679">
                  <a:moveTo>
                    <a:pt x="550" y="91"/>
                  </a:moveTo>
                  <a:cubicBezTo>
                    <a:pt x="458" y="91"/>
                    <a:pt x="458" y="91"/>
                    <a:pt x="458" y="91"/>
                  </a:cubicBezTo>
                  <a:cubicBezTo>
                    <a:pt x="458" y="91"/>
                    <a:pt x="458" y="91"/>
                    <a:pt x="458" y="91"/>
                  </a:cubicBezTo>
                  <a:cubicBezTo>
                    <a:pt x="458" y="498"/>
                    <a:pt x="458" y="498"/>
                    <a:pt x="458" y="498"/>
                  </a:cubicBezTo>
                  <a:cubicBezTo>
                    <a:pt x="458" y="517"/>
                    <a:pt x="449" y="534"/>
                    <a:pt x="434" y="545"/>
                  </a:cubicBezTo>
                  <a:cubicBezTo>
                    <a:pt x="262" y="665"/>
                    <a:pt x="262" y="665"/>
                    <a:pt x="262" y="665"/>
                  </a:cubicBezTo>
                  <a:cubicBezTo>
                    <a:pt x="242" y="679"/>
                    <a:pt x="216" y="679"/>
                    <a:pt x="196" y="665"/>
                  </a:cubicBezTo>
                  <a:cubicBezTo>
                    <a:pt x="25" y="545"/>
                    <a:pt x="25" y="545"/>
                    <a:pt x="25" y="545"/>
                  </a:cubicBezTo>
                  <a:cubicBezTo>
                    <a:pt x="9" y="534"/>
                    <a:pt x="0" y="517"/>
                    <a:pt x="0" y="49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0"/>
                    <a:pt x="46" y="0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550" y="0"/>
                    <a:pt x="550" y="91"/>
                    <a:pt x="550" y="9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" name="Freeform 1095">
              <a:extLst>
                <a:ext uri="{FF2B5EF4-FFF2-40B4-BE49-F238E27FC236}">
                  <a16:creationId xmlns="" xmlns:a16="http://schemas.microsoft.com/office/drawing/2014/main" id="{4833C1D5-585C-45D7-A2B5-716379746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8" y="8444758"/>
              <a:ext cx="88993" cy="42785"/>
            </a:xfrm>
            <a:custGeom>
              <a:avLst/>
              <a:gdLst>
                <a:gd name="T0" fmla="*/ 26 w 52"/>
                <a:gd name="T1" fmla="*/ 25 h 25"/>
                <a:gd name="T2" fmla="*/ 3 w 52"/>
                <a:gd name="T3" fmla="*/ 9 h 25"/>
                <a:gd name="T4" fmla="*/ 2 w 52"/>
                <a:gd name="T5" fmla="*/ 2 h 25"/>
                <a:gd name="T6" fmla="*/ 9 w 52"/>
                <a:gd name="T7" fmla="*/ 1 h 25"/>
                <a:gd name="T8" fmla="*/ 26 w 52"/>
                <a:gd name="T9" fmla="*/ 14 h 25"/>
                <a:gd name="T10" fmla="*/ 44 w 52"/>
                <a:gd name="T11" fmla="*/ 1 h 25"/>
                <a:gd name="T12" fmla="*/ 51 w 52"/>
                <a:gd name="T13" fmla="*/ 2 h 25"/>
                <a:gd name="T14" fmla="*/ 49 w 52"/>
                <a:gd name="T15" fmla="*/ 9 h 25"/>
                <a:gd name="T16" fmla="*/ 26 w 52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5">
                  <a:moveTo>
                    <a:pt x="26" y="2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3" y="0"/>
                    <a:pt x="6" y="0"/>
                    <a:pt x="9" y="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5"/>
                    <a:pt x="52" y="8"/>
                    <a:pt x="49" y="9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" name="Oval 1108">
              <a:extLst>
                <a:ext uri="{FF2B5EF4-FFF2-40B4-BE49-F238E27FC236}">
                  <a16:creationId xmlns="" xmlns:a16="http://schemas.microsoft.com/office/drawing/2014/main" id="{0C049A1C-0FA4-49C5-BF17-8BCD19755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17" y="7234797"/>
              <a:ext cx="386777" cy="38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" name="Freeform 1109">
              <a:extLst>
                <a:ext uri="{FF2B5EF4-FFF2-40B4-BE49-F238E27FC236}">
                  <a16:creationId xmlns="" xmlns:a16="http://schemas.microsoft.com/office/drawing/2014/main" id="{8970ACF3-5B87-4F4F-A275-035B7E086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972" y="7227951"/>
              <a:ext cx="400468" cy="402179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8 h 235"/>
                <a:gd name="T12" fmla="*/ 8 w 234"/>
                <a:gd name="T13" fmla="*/ 118 h 235"/>
                <a:gd name="T14" fmla="*/ 117 w 234"/>
                <a:gd name="T15" fmla="*/ 227 h 235"/>
                <a:gd name="T16" fmla="*/ 226 w 234"/>
                <a:gd name="T17" fmla="*/ 118 h 235"/>
                <a:gd name="T18" fmla="*/ 117 w 234"/>
                <a:gd name="T19" fmla="*/ 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7" y="227"/>
                  </a:cubicBezTo>
                  <a:cubicBezTo>
                    <a:pt x="177" y="227"/>
                    <a:pt x="226" y="178"/>
                    <a:pt x="226" y="118"/>
                  </a:cubicBezTo>
                  <a:cubicBezTo>
                    <a:pt x="226" y="57"/>
                    <a:pt x="177" y="8"/>
                    <a:pt x="11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" name="Freeform 1120">
              <a:extLst>
                <a:ext uri="{FF2B5EF4-FFF2-40B4-BE49-F238E27FC236}">
                  <a16:creationId xmlns="" xmlns:a16="http://schemas.microsoft.com/office/drawing/2014/main" id="{94D41F7C-5ED8-4560-A7F6-BB9A9FFE3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7429896"/>
              <a:ext cx="156594" cy="155738"/>
            </a:xfrm>
            <a:custGeom>
              <a:avLst/>
              <a:gdLst>
                <a:gd name="T0" fmla="*/ 0 w 92"/>
                <a:gd name="T1" fmla="*/ 91 h 91"/>
                <a:gd name="T2" fmla="*/ 46 w 92"/>
                <a:gd name="T3" fmla="*/ 0 h 91"/>
                <a:gd name="T4" fmla="*/ 92 w 92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91">
                  <a:moveTo>
                    <a:pt x="0" y="91"/>
                  </a:moveTo>
                  <a:cubicBezTo>
                    <a:pt x="0" y="91"/>
                    <a:pt x="0" y="0"/>
                    <a:pt x="46" y="0"/>
                  </a:cubicBezTo>
                  <a:cubicBezTo>
                    <a:pt x="92" y="0"/>
                    <a:pt x="92" y="91"/>
                    <a:pt x="92" y="91"/>
                  </a:cubicBez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Freeform 1128">
              <a:extLst>
                <a:ext uri="{FF2B5EF4-FFF2-40B4-BE49-F238E27FC236}">
                  <a16:creationId xmlns="" xmlns:a16="http://schemas.microsoft.com/office/drawing/2014/main" id="{511779CB-CFBF-431A-8A6A-4F2A18FB4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7429896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" name="Freeform 1132">
              <a:extLst>
                <a:ext uri="{FF2B5EF4-FFF2-40B4-BE49-F238E27FC236}">
                  <a16:creationId xmlns="" xmlns:a16="http://schemas.microsoft.com/office/drawing/2014/main" id="{F3AB3E40-8D17-46E2-B50A-61AC22B0E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7429896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B33D187A-B2E0-4F64-AF04-2F22F015410B}"/>
                </a:ext>
              </a:extLst>
            </p:cNvPr>
            <p:cNvSpPr txBox="1">
              <a:spLocks/>
            </p:cNvSpPr>
            <p:nvPr/>
          </p:nvSpPr>
          <p:spPr>
            <a:xfrm>
              <a:off x="512676" y="7759645"/>
              <a:ext cx="782090" cy="252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  <a:latin typeface="+mn-ea"/>
                </a:rPr>
                <a:t>컨설팅</a:t>
              </a:r>
              <a:endParaRPr lang="en-US" altLang="ko-KR" sz="1200" b="1" spc="-3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en-US" altLang="ko-KR" sz="1200" b="1" spc="-3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3" name="Shape 2643">
              <a:extLst>
                <a:ext uri="{FF2B5EF4-FFF2-40B4-BE49-F238E27FC236}">
                  <a16:creationId xmlns="" xmlns:a16="http://schemas.microsoft.com/office/drawing/2014/main" id="{B07A920B-EDF4-4E5C-B841-FA2E5A4B3A6B}"/>
                </a:ext>
              </a:extLst>
            </p:cNvPr>
            <p:cNvSpPr/>
            <p:nvPr/>
          </p:nvSpPr>
          <p:spPr>
            <a:xfrm>
              <a:off x="820311" y="7276922"/>
              <a:ext cx="155603" cy="284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spc="-3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Regular" charset="0"/>
                <a:ea typeface="Source Sans Pro Regular" charset="0"/>
                <a:cs typeface="Source Sans Pro Regular" charset="0"/>
                <a:sym typeface="Gill Sans"/>
              </a:endParaRPr>
            </a:p>
          </p:txBody>
        </p:sp>
        <p:sp>
          <p:nvSpPr>
            <p:cNvPr id="114" name="Line 23">
              <a:extLst>
                <a:ext uri="{FF2B5EF4-FFF2-40B4-BE49-F238E27FC236}">
                  <a16:creationId xmlns="" xmlns:a16="http://schemas.microsoft.com/office/drawing/2014/main" id="{9F0FCD81-6169-4A65-8339-27AA709EA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8202" y="8955498"/>
              <a:ext cx="135787" cy="0"/>
            </a:xfrm>
            <a:prstGeom prst="line">
              <a:avLst/>
            </a:prstGeom>
            <a:noFill/>
            <a:ln w="25400" cap="rnd">
              <a:solidFill>
                <a:srgbClr val="00B0F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spc="-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115" name="Text Box 38">
            <a:extLst>
              <a:ext uri="{FF2B5EF4-FFF2-40B4-BE49-F238E27FC236}">
                <a16:creationId xmlns="" xmlns:a16="http://schemas.microsoft.com/office/drawing/2014/main" id="{0C012EE6-A7B5-4913-8D79-D4BCB75F4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915" y="8881595"/>
            <a:ext cx="1019791" cy="5386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5725" indent="-85725" latinLnBrk="0">
              <a:spcBef>
                <a:spcPts val="280"/>
              </a:spcBef>
              <a:buSzPct val="90000"/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산업에 걸친 폭 넓은 지식과 최고의 전문인력을 통한 컨설팅 수행</a:t>
            </a:r>
          </a:p>
        </p:txBody>
      </p:sp>
      <p:sp>
        <p:nvSpPr>
          <p:cNvPr id="116" name="Line 300">
            <a:extLst>
              <a:ext uri="{FF2B5EF4-FFF2-40B4-BE49-F238E27FC236}">
                <a16:creationId xmlns="" xmlns:a16="http://schemas.microsoft.com/office/drawing/2014/main" id="{C38520ED-48E8-4D90-A1EE-049110B081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4643" y="8809588"/>
            <a:ext cx="903064" cy="0"/>
          </a:xfrm>
          <a:prstGeom prst="line">
            <a:avLst/>
          </a:prstGeom>
          <a:noFill/>
          <a:ln w="3175" cap="flat">
            <a:solidFill>
              <a:srgbClr val="00B0F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814975AD-13D5-469D-B946-F7F52A70FEB6}"/>
              </a:ext>
            </a:extLst>
          </p:cNvPr>
          <p:cNvSpPr txBox="1">
            <a:spLocks/>
          </p:cNvSpPr>
          <p:nvPr/>
        </p:nvSpPr>
        <p:spPr>
          <a:xfrm>
            <a:off x="3176916" y="8629568"/>
            <a:ext cx="11935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산업별 전문 컨설팅</a:t>
            </a:r>
            <a:endParaRPr lang="en-US" sz="1000" b="1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9" name="Line 23">
            <a:extLst>
              <a:ext uri="{FF2B5EF4-FFF2-40B4-BE49-F238E27FC236}">
                <a16:creationId xmlns="" xmlns:a16="http://schemas.microsoft.com/office/drawing/2014/main" id="{EFB5ABA9-B7AA-422F-9A5A-9FEE3D4E3D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4950" y="8806893"/>
            <a:ext cx="135787" cy="0"/>
          </a:xfrm>
          <a:prstGeom prst="line">
            <a:avLst/>
          </a:prstGeom>
          <a:noFill/>
          <a:ln w="25400" cap="rnd">
            <a:solidFill>
              <a:srgbClr val="00B0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0" name="Text Box 38">
            <a:extLst>
              <a:ext uri="{FF2B5EF4-FFF2-40B4-BE49-F238E27FC236}">
                <a16:creationId xmlns="" xmlns:a16="http://schemas.microsoft.com/office/drawing/2014/main" id="{5494130D-A529-45B3-A17C-2C090B3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219" y="8881595"/>
            <a:ext cx="1019791" cy="6415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5725" indent="-85725" latinLnBrk="0">
              <a:spcBef>
                <a:spcPts val="280"/>
              </a:spcBef>
              <a:buSzPct val="90000"/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BSC, EA, DW, ERP ,CRM, EC, EDMS, KM, SCM, IRM,  PDM</a:t>
            </a:r>
            <a:endParaRPr lang="ko-KR" altLang="en-US" sz="10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1" name="Line 300">
            <a:extLst>
              <a:ext uri="{FF2B5EF4-FFF2-40B4-BE49-F238E27FC236}">
                <a16:creationId xmlns="" xmlns:a16="http://schemas.microsoft.com/office/drawing/2014/main" id="{23F2CB52-F65E-40F0-9A0F-B113F85F5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3947" y="8809588"/>
            <a:ext cx="903064" cy="0"/>
          </a:xfrm>
          <a:prstGeom prst="line">
            <a:avLst/>
          </a:prstGeom>
          <a:noFill/>
          <a:ln w="3175" cap="flat">
            <a:solidFill>
              <a:srgbClr val="00B0F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8413D4D9-3E11-48CD-91BA-28219C39C675}"/>
              </a:ext>
            </a:extLst>
          </p:cNvPr>
          <p:cNvSpPr txBox="1">
            <a:spLocks/>
          </p:cNvSpPr>
          <p:nvPr/>
        </p:nvSpPr>
        <p:spPr>
          <a:xfrm>
            <a:off x="4586221" y="8629568"/>
            <a:ext cx="10197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컨설팅 솔루션</a:t>
            </a:r>
            <a:endParaRPr lang="en-US" sz="1000" b="1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3" name="Line 23">
            <a:extLst>
              <a:ext uri="{FF2B5EF4-FFF2-40B4-BE49-F238E27FC236}">
                <a16:creationId xmlns="" xmlns:a16="http://schemas.microsoft.com/office/drawing/2014/main" id="{2FE37C2D-7857-4370-8D53-A07DD81B00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94254" y="8806893"/>
            <a:ext cx="135787" cy="0"/>
          </a:xfrm>
          <a:prstGeom prst="line">
            <a:avLst/>
          </a:prstGeom>
          <a:noFill/>
          <a:ln w="25400" cap="rnd">
            <a:solidFill>
              <a:srgbClr val="00B0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1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45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2.1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주요사업실적</a:t>
            </a:r>
            <a:endParaRPr lang="en-US" altLang="ko-KR" sz="1500" dirty="0" smtClean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1937070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996576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주요사업실적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주요사업내용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▶ 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2.1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주요사업실적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8823" y="2238461"/>
            <a:ext cx="161967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ctr" defTabSz="914400" eaLnBrk="1" latinLnBrk="0" hangingPunct="1">
              <a:lnSpc>
                <a:spcPct val="90000"/>
              </a:lnSpc>
              <a:defRPr sz="1000" spc="-80">
                <a:solidFill>
                  <a:schemeClr val="tx1">
                    <a:lumMod val="75000"/>
                    <a:lumOff val="25000"/>
                  </a:schemeClr>
                </a:solidFill>
                <a:latin typeface="Rix고딕 M" pitchFamily="2" charset="-127"/>
                <a:ea typeface="Rix고딕 M" pitchFamily="2" charset="-127"/>
              </a:defRPr>
            </a:lvl1pPr>
            <a:lvl2pPr defTabSz="914400" eaLnBrk="1" hangingPunct="1">
              <a:defRPr sz="1800">
                <a:latin typeface="+mn-lt"/>
                <a:ea typeface="+mn-ea"/>
              </a:defRPr>
            </a:lvl2pPr>
            <a:lvl3pPr defTabSz="914400" eaLnBrk="1" hangingPunct="1">
              <a:defRPr sz="1800">
                <a:latin typeface="+mn-lt"/>
                <a:ea typeface="+mn-ea"/>
              </a:defRPr>
            </a:lvl3pPr>
            <a:lvl4pPr defTabSz="914400" eaLnBrk="1" hangingPunct="1">
              <a:defRPr sz="1800">
                <a:latin typeface="+mn-lt"/>
                <a:ea typeface="+mn-ea"/>
              </a:defRPr>
            </a:lvl4pPr>
            <a:lvl5pPr defTabSz="914400" eaLnBrk="1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ko-KR" altLang="en-US" dirty="0">
                <a:latin typeface="Rix고딕 M" panose="02020603020101020101" pitchFamily="18" charset="-127"/>
                <a:ea typeface="Rix고딕 M" panose="02020603020101020101" pitchFamily="18" charset="-127"/>
              </a:rPr>
              <a:t>단위</a:t>
            </a:r>
            <a:r>
              <a: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: </a:t>
            </a:r>
            <a:r>
              <a:rPr lang="ko-KR" altLang="en-US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백만원</a:t>
            </a:r>
            <a:r>
              <a: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, VAT </a:t>
            </a:r>
            <a:r>
              <a:rPr lang="ko-KR" altLang="en-US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포함</a:t>
            </a:r>
            <a:r>
              <a: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  <a:endParaRPr lang="ko-KR" altLang="en-US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graphicFrame>
        <p:nvGraphicFramePr>
          <p:cNvPr id="11" name="Group 32">
            <a:extLst>
              <a:ext uri="{FF2B5EF4-FFF2-40B4-BE49-F238E27FC236}">
                <a16:creationId xmlns:a16="http://schemas.microsoft.com/office/drawing/2014/main" xmlns="" id="{772432D6-6795-4076-A838-23DBA077E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23018"/>
              </p:ext>
            </p:extLst>
          </p:nvPr>
        </p:nvGraphicFramePr>
        <p:xfrm>
          <a:off x="354096" y="2538388"/>
          <a:ext cx="6854423" cy="7596839"/>
        </p:xfrm>
        <a:graphic>
          <a:graphicData uri="http://schemas.openxmlformats.org/drawingml/2006/table">
            <a:tbl>
              <a:tblPr/>
              <a:tblGrid>
                <a:gridCol w="3361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4297">
                  <a:extLst>
                    <a:ext uri="{9D8B030D-6E8A-4147-A177-3AD203B41FA5}">
                      <a16:colId xmlns:a16="http://schemas.microsoft.com/office/drawing/2014/main" xmlns="" val="1739508962"/>
                    </a:ext>
                  </a:extLst>
                </a:gridCol>
                <a:gridCol w="1456941">
                  <a:extLst>
                    <a:ext uri="{9D8B030D-6E8A-4147-A177-3AD203B41FA5}">
                      <a16:colId xmlns:a16="http://schemas.microsoft.com/office/drawing/2014/main" xmlns="" val="1906562130"/>
                    </a:ext>
                  </a:extLst>
                </a:gridCol>
                <a:gridCol w="890353">
                  <a:extLst>
                    <a:ext uri="{9D8B030D-6E8A-4147-A177-3AD203B41FA5}">
                      <a16:colId xmlns:a16="http://schemas.microsoft.com/office/drawing/2014/main" xmlns="" val="3238915325"/>
                    </a:ext>
                  </a:extLst>
                </a:gridCol>
                <a:gridCol w="1069510">
                  <a:extLst>
                    <a:ext uri="{9D8B030D-6E8A-4147-A177-3AD203B41FA5}">
                      <a16:colId xmlns:a16="http://schemas.microsoft.com/office/drawing/2014/main" xmlns="" val="850715315"/>
                    </a:ext>
                  </a:extLst>
                </a:gridCol>
                <a:gridCol w="327214">
                  <a:extLst>
                    <a:ext uri="{9D8B030D-6E8A-4147-A177-3AD203B41FA5}">
                      <a16:colId xmlns:a16="http://schemas.microsoft.com/office/drawing/2014/main" xmlns="" val="74219217"/>
                    </a:ext>
                  </a:extLst>
                </a:gridCol>
              </a:tblGrid>
              <a:tr h="3291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순번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용역명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계약기간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계약금액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천원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발주처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비고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연세대학교 한국어학당 및 한국어 교사 학사관리시스템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214,940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연세대학교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철도시설관리공단 철도시설이력관리 시스템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(RAFIS)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2018-06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2020-12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743,380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철도시설관리공단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2775654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글로벌 통합 업무시스템 해외 확대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109,230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1373446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대전교육청 고등학교 입학전형 시스템 기능개선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47,800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대전 교육청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3412859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5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운영 유지보수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2018-03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2019-07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112,640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401266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K-WATER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혁신 사업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지방상수도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2018-11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250,222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수자원 공사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0480467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7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K-WATER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혁신 사업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댐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.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수질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2018-02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2018-08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64,010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수자원 공사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8841001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8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K-WATER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GIS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 혁신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2018-03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2018-07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79,611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수자원 공사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6829646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9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K-WATER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GIS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혁신 사업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차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2018-08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2018-10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21,562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수자원 공사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5000402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10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글로벌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MIS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모바일 구축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(APP)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2018-05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2018-08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16,005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2532419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11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그룹 정보시스템 운영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2018-07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2019-07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319,000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8581749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12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산림청 목재 관리 정보시스템 기능개선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2018-06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2018-10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64,304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산림청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5142886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13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현대 정보 증권 솔루션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(T-Solution)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고도화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2018-04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2018-06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66,000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현대정보기술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1872305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14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업무혁신사업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수질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.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댐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.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인사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2017-11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213,060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하이밸류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 컨설팅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2384704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15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통계청 연구 종합 관리시스템 고도화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67,000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통계개발원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7512866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16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글로벌 통합 업무시스템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단계 구축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(MIS)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2017-08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160,380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현대정보기술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0555310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17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국가 통계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MIS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통합서비스 구축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단계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2016-07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2016-12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63,231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0223024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18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철도공사 차세대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KOVIS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차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2017-01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2017-05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35,750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19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철도공사 차세대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KOVIS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2017-03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20,020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대우정보시스템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철도공사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KOVIS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차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2017. 07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2017. 08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14,300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대우정보시스템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195344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21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철도공사 차세대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KOVIS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 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2016. 07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2017.03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111,507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8210438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22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년 철도시설관리공단 통합 정보 시스템 운영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2016. 05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2018. 04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226,600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760214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23</a:t>
                      </a:r>
                      <a:endParaRPr kumimoji="1" lang="ko-KR" altLang="ko-KR" sz="900" b="1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철도공사 예약 발매 시스템 개량 및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2015. 12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2016.06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118,456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3729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2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3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프로젝트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수행조직표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및 참여인력 이력사항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창사 이래 지속적인 매출증가는 물론 이익을 창출하고 있는 튼튼하고 믿을 수 있는 회사로서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사업을 성공적으로 수행할 수 있는 능력과 신뢰도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보유하고 있는 회사입니다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</a:t>
            </a:r>
            <a:r>
              <a:rPr lang="ko-KR" altLang="en-US" sz="1100" dirty="0" err="1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수행조직표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및 참여인력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53" name="그룹 120"/>
          <p:cNvGrpSpPr/>
          <p:nvPr/>
        </p:nvGrpSpPr>
        <p:grpSpPr>
          <a:xfrm>
            <a:off x="354096" y="2538388"/>
            <a:ext cx="6854424" cy="304732"/>
            <a:chOff x="351375" y="3691740"/>
            <a:chExt cx="6274068" cy="284889"/>
          </a:xfrm>
        </p:grpSpPr>
        <p:pic>
          <p:nvPicPr>
            <p:cNvPr id="54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571417" y="3691740"/>
              <a:ext cx="1768364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사업수행조직 및 업무분장</a:t>
              </a:r>
            </a:p>
          </p:txBody>
        </p:sp>
      </p:grpSp>
      <p:cxnSp>
        <p:nvCxnSpPr>
          <p:cNvPr id="56" name="직선 연결선 55"/>
          <p:cNvCxnSpPr/>
          <p:nvPr/>
        </p:nvCxnSpPr>
        <p:spPr>
          <a:xfrm>
            <a:off x="2076992" y="4842644"/>
            <a:ext cx="3267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2" y="4025759"/>
            <a:ext cx="788229" cy="57503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Rectangle 1329" descr="Untitled-1-35"/>
          <p:cNvSpPr>
            <a:spLocks noChangeArrowheads="1"/>
          </p:cNvSpPr>
          <p:nvPr/>
        </p:nvSpPr>
        <p:spPr bwMode="auto">
          <a:xfrm>
            <a:off x="708824" y="4652875"/>
            <a:ext cx="1368168" cy="384081"/>
          </a:xfrm>
          <a:prstGeom prst="round2SameRect">
            <a:avLst/>
          </a:prstGeom>
          <a:gradFill>
            <a:gsLst>
              <a:gs pos="0">
                <a:srgbClr val="8C919B"/>
              </a:gs>
              <a:gs pos="100000">
                <a:srgbClr val="9FA3AB"/>
              </a:gs>
            </a:gsLst>
            <a:lin ang="18900000" scaled="1"/>
          </a:gradFill>
          <a:ln w="6350">
            <a:solidFill>
              <a:srgbClr val="7C828C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12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사내지원조직</a:t>
            </a:r>
          </a:p>
        </p:txBody>
      </p:sp>
      <p:sp>
        <p:nvSpPr>
          <p:cNvPr id="59" name="AutoShape 276"/>
          <p:cNvSpPr>
            <a:spLocks noChangeArrowheads="1"/>
          </p:cNvSpPr>
          <p:nvPr/>
        </p:nvSpPr>
        <p:spPr bwMode="gray">
          <a:xfrm>
            <a:off x="2605413" y="3246562"/>
            <a:ext cx="2328531" cy="12407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689ECA"/>
            </a:solidFill>
            <a:miter lim="800000"/>
            <a:headEnd/>
            <a:tailEnd/>
          </a:ln>
        </p:spPr>
        <p:txBody>
          <a:bodyPr lIns="108000" tIns="108000" rIns="108000" bIns="108000"/>
          <a:lstStyle/>
          <a:p>
            <a:pPr marL="102600" indent="-102600" latinLnBrk="0">
              <a:spcAft>
                <a:spcPts val="335"/>
              </a:spcAft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endParaRPr lang="ko-KR" altLang="ko-KR" sz="1100" kern="0" dirty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0" name="Rectangle 1125"/>
          <p:cNvSpPr>
            <a:spLocks noChangeArrowheads="1"/>
          </p:cNvSpPr>
          <p:nvPr/>
        </p:nvSpPr>
        <p:spPr bwMode="gray">
          <a:xfrm>
            <a:off x="2875077" y="3849105"/>
            <a:ext cx="18056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</a:bodyPr>
          <a:lstStyle/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사업총괄 감독 및 지휘</a:t>
            </a:r>
          </a:p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다수의 공공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PM/PL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경험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1" name="Rectangle 265" descr="Untitled-1-35"/>
          <p:cNvSpPr>
            <a:spLocks noChangeArrowheads="1"/>
          </p:cNvSpPr>
          <p:nvPr/>
        </p:nvSpPr>
        <p:spPr bwMode="auto">
          <a:xfrm>
            <a:off x="2605413" y="3151524"/>
            <a:ext cx="2328531" cy="344276"/>
          </a:xfrm>
          <a:prstGeom prst="round2SameRect">
            <a:avLst/>
          </a:prstGeom>
          <a:solidFill>
            <a:srgbClr val="689ECA"/>
          </a:solidFill>
          <a:ln w="6350" algn="ctr">
            <a:solidFill>
              <a:srgbClr val="689ECA"/>
            </a:solidFill>
            <a:miter lim="800000"/>
            <a:headEnd/>
            <a:tailEnd/>
          </a:ln>
          <a:effectLst>
            <a:outerShdw dist="25400" dir="16200000" algn="ctr" rotWithShape="0">
              <a:srgbClr val="4183B9"/>
            </a:outerShdw>
          </a:effectLst>
          <a:extLst/>
        </p:spPr>
        <p:txBody>
          <a:bodyPr lIns="54000" rIns="54000" anchor="ctr"/>
          <a:lstStyle/>
          <a:p>
            <a:pPr algn="ctr" latinLnBrk="0"/>
            <a:r>
              <a:rPr lang="ko-KR" altLang="en-US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사업관리자</a:t>
            </a:r>
            <a:r>
              <a:rPr lang="en-US" altLang="ko-KR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(PM)</a:t>
            </a:r>
          </a:p>
        </p:txBody>
      </p:sp>
      <p:sp>
        <p:nvSpPr>
          <p:cNvPr id="62" name="AutoShape 20"/>
          <p:cNvSpPr>
            <a:spLocks noChangeArrowheads="1"/>
          </p:cNvSpPr>
          <p:nvPr/>
        </p:nvSpPr>
        <p:spPr bwMode="gray">
          <a:xfrm flipH="1">
            <a:off x="3368987" y="3581689"/>
            <a:ext cx="72135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송</a:t>
            </a:r>
            <a:r>
              <a:rPr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재철 </a:t>
            </a:r>
            <a:r>
              <a:rPr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PM</a:t>
            </a:r>
            <a:endParaRPr lang="ko-KR" altLang="en-US" sz="12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3" name="AutoShape 276"/>
          <p:cNvSpPr>
            <a:spLocks noChangeArrowheads="1"/>
          </p:cNvSpPr>
          <p:nvPr/>
        </p:nvSpPr>
        <p:spPr bwMode="gray">
          <a:xfrm>
            <a:off x="4042837" y="5880784"/>
            <a:ext cx="2262347" cy="145975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endParaRPr lang="ko-KR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4" name="Rectangle 297" descr="Untitled-1-35"/>
          <p:cNvSpPr>
            <a:spLocks noChangeArrowheads="1"/>
          </p:cNvSpPr>
          <p:nvPr/>
        </p:nvSpPr>
        <p:spPr bwMode="auto">
          <a:xfrm>
            <a:off x="4042837" y="5880785"/>
            <a:ext cx="2262347" cy="342174"/>
          </a:xfrm>
          <a:prstGeom prst="round2Same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214557" algn="ctr" defTabSz="914400"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지리배정시스템</a:t>
            </a:r>
            <a:endParaRPr lang="ko-KR" altLang="ko-KR" sz="12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5" name="AutoShape 20"/>
          <p:cNvSpPr>
            <a:spLocks noChangeArrowheads="1"/>
          </p:cNvSpPr>
          <p:nvPr/>
        </p:nvSpPr>
        <p:spPr bwMode="gray">
          <a:xfrm flipH="1">
            <a:off x="4469967" y="6356787"/>
            <a:ext cx="118462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한 진 </a:t>
            </a:r>
            <a:r>
              <a:rPr lang="ko-KR" altLang="en-US" sz="1200" dirty="0" err="1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희</a:t>
            </a:r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과장</a:t>
            </a:r>
            <a:r>
              <a:rPr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</a:t>
            </a:r>
            <a:r>
              <a:rPr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endParaRPr kumimoji="1" lang="ko-KR" altLang="ko-KR" sz="12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6" name="AutoShape 276"/>
          <p:cNvSpPr>
            <a:spLocks noChangeArrowheads="1"/>
          </p:cNvSpPr>
          <p:nvPr/>
        </p:nvSpPr>
        <p:spPr bwMode="gray">
          <a:xfrm>
            <a:off x="5344289" y="4636637"/>
            <a:ext cx="1684732" cy="63805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endParaRPr lang="ko-KR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7" name="Rectangle 297" descr="Untitled-1-35"/>
          <p:cNvSpPr>
            <a:spLocks noChangeArrowheads="1"/>
          </p:cNvSpPr>
          <p:nvPr/>
        </p:nvSpPr>
        <p:spPr bwMode="auto">
          <a:xfrm>
            <a:off x="5344289" y="4317795"/>
            <a:ext cx="1684732" cy="384081"/>
          </a:xfrm>
          <a:prstGeom prst="round2SameRect">
            <a:avLst/>
          </a:prstGeom>
          <a:gradFill>
            <a:gsLst>
              <a:gs pos="0">
                <a:srgbClr val="8C919B"/>
              </a:gs>
              <a:gs pos="100000">
                <a:srgbClr val="9FA3AB"/>
              </a:gs>
            </a:gsLst>
            <a:lin ang="18900000" scaled="1"/>
          </a:gradFill>
          <a:ln w="6350">
            <a:solidFill>
              <a:srgbClr val="7C828C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12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품질보증</a:t>
            </a:r>
            <a:endParaRPr lang="ko-KR" altLang="ko-KR" sz="12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8" name="AutoShape 20"/>
          <p:cNvSpPr>
            <a:spLocks noChangeArrowheads="1"/>
          </p:cNvSpPr>
          <p:nvPr/>
        </p:nvSpPr>
        <p:spPr bwMode="gray">
          <a:xfrm flipH="1">
            <a:off x="5777650" y="4900909"/>
            <a:ext cx="80951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kumimoji="1"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김 성 호 이사</a:t>
            </a:r>
            <a:endParaRPr kumimoji="1" lang="en-US" altLang="ko-KR" sz="12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9" name="AutoShape 276"/>
          <p:cNvSpPr>
            <a:spLocks noChangeArrowheads="1"/>
          </p:cNvSpPr>
          <p:nvPr/>
        </p:nvSpPr>
        <p:spPr bwMode="gray">
          <a:xfrm>
            <a:off x="828303" y="5880332"/>
            <a:ext cx="2358676" cy="1460207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endParaRPr lang="ko-KR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0" name="Rectangle 297" descr="Untitled-1-35"/>
          <p:cNvSpPr>
            <a:spLocks noChangeArrowheads="1"/>
          </p:cNvSpPr>
          <p:nvPr/>
        </p:nvSpPr>
        <p:spPr bwMode="auto">
          <a:xfrm>
            <a:off x="828303" y="5880334"/>
            <a:ext cx="2358676" cy="321507"/>
          </a:xfrm>
          <a:prstGeom prst="round2Same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214557" algn="ctr" defTabSz="914400"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고입포털시스템</a:t>
            </a:r>
            <a:endParaRPr lang="ko-KR" altLang="ko-KR" sz="12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1" name="AutoShape 20"/>
          <p:cNvSpPr>
            <a:spLocks noChangeArrowheads="1"/>
          </p:cNvSpPr>
          <p:nvPr/>
        </p:nvSpPr>
        <p:spPr bwMode="gray">
          <a:xfrm flipH="1">
            <a:off x="1219325" y="6356905"/>
            <a:ext cx="118462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kumimoji="1"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최 성 한 과장</a:t>
            </a:r>
            <a:r>
              <a:rPr kumimoji="1"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kumimoji="1"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</a:t>
            </a:r>
            <a:r>
              <a:rPr kumimoji="1"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endParaRPr kumimoji="1" lang="ko-KR" altLang="ko-KR" sz="12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72" name="꺾인 연결선 71"/>
          <p:cNvCxnSpPr>
            <a:stCxn id="59" idx="2"/>
            <a:endCxn id="70" idx="3"/>
          </p:cNvCxnSpPr>
          <p:nvPr/>
        </p:nvCxnSpPr>
        <p:spPr>
          <a:xfrm rot="5400000">
            <a:off x="2192169" y="4302824"/>
            <a:ext cx="1392982" cy="1762038"/>
          </a:xfrm>
          <a:prstGeom prst="bentConnector3">
            <a:avLst>
              <a:gd name="adj1" fmla="val 773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59" idx="2"/>
            <a:endCxn id="64" idx="3"/>
          </p:cNvCxnSpPr>
          <p:nvPr/>
        </p:nvCxnSpPr>
        <p:spPr>
          <a:xfrm rot="16200000" flipH="1">
            <a:off x="3775129" y="4481902"/>
            <a:ext cx="1393433" cy="1404332"/>
          </a:xfrm>
          <a:prstGeom prst="bentConnector3">
            <a:avLst>
              <a:gd name="adj1" fmla="val 773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0261544"/>
              </p:ext>
            </p:extLst>
          </p:nvPr>
        </p:nvGraphicFramePr>
        <p:xfrm>
          <a:off x="354096" y="7845491"/>
          <a:ext cx="6806154" cy="1320013"/>
        </p:xfrm>
        <a:graphic>
          <a:graphicData uri="http://schemas.openxmlformats.org/drawingml/2006/table">
            <a:tbl>
              <a:tblPr/>
              <a:tblGrid>
                <a:gridCol w="3661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00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="" xmlns:a16="http://schemas.microsoft.com/office/drawing/2014/main" val="1799947382"/>
                    </a:ext>
                  </a:extLst>
                </a:gridCol>
                <a:gridCol w="118813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03935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7265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순번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자격증명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투입율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687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송재철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특급기술자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사업관리자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(PM)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0687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최성한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고급기술자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개발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PL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17895416"/>
                  </a:ext>
                </a:extLst>
              </a:tr>
              <a:tr h="260687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한진희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중급기술자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개발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496538660"/>
                  </a:ext>
                </a:extLst>
              </a:tr>
              <a:tr h="260687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김성호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특급기술자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품질보증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20%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01333283"/>
                  </a:ext>
                </a:extLst>
              </a:tr>
            </a:tbl>
          </a:graphicData>
        </a:graphic>
      </p:graphicFrame>
      <p:sp>
        <p:nvSpPr>
          <p:cNvPr id="75" name="Rectangle 1125"/>
          <p:cNvSpPr>
            <a:spLocks noChangeArrowheads="1"/>
          </p:cNvSpPr>
          <p:nvPr/>
        </p:nvSpPr>
        <p:spPr bwMode="gray">
          <a:xfrm>
            <a:off x="1155646" y="6680606"/>
            <a:ext cx="17608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</a:bodyPr>
          <a:lstStyle/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PL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다수의 공공 사업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 경험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6" name="Rectangle 1125"/>
          <p:cNvSpPr>
            <a:spLocks noChangeArrowheads="1"/>
          </p:cNvSpPr>
          <p:nvPr/>
        </p:nvSpPr>
        <p:spPr bwMode="gray">
          <a:xfrm>
            <a:off x="4357549" y="6680606"/>
            <a:ext cx="172733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</a:bodyPr>
          <a:lstStyle/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다수의 공공 사업 개발 경험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9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72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3.1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입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인력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이력사항</a:t>
            </a:r>
            <a:endParaRPr lang="en-US" altLang="ko-KR" sz="1600" dirty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latinLnBrk="0">
              <a:lnSpc>
                <a:spcPct val="120000"/>
              </a:lnSpc>
              <a:spcAft>
                <a:spcPts val="653"/>
              </a:spcAft>
              <a:defRPr/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본 사업의 효율적인 관리를 통하여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목적을 달성하기 위한 명확한 업무분담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진행할 뿐만 아니라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전문인력의 사업수행 투입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으로 사업 완성도를 극대화하도록 하겠습니다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77941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력</a:t>
              </a:r>
              <a:endPara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3.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</a:t>
            </a:r>
            <a:r>
              <a:rPr lang="ko-KR" altLang="en-US" sz="1100" dirty="0" err="1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수행조직표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및 투입인력 이력사항 ▶ 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3.1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8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5395423"/>
              </p:ext>
            </p:extLst>
          </p:nvPr>
        </p:nvGraphicFramePr>
        <p:xfrm>
          <a:off x="367563" y="3047183"/>
          <a:ext cx="6826137" cy="4012952"/>
        </p:xfrm>
        <a:graphic>
          <a:graphicData uri="http://schemas.openxmlformats.org/drawingml/2006/table">
            <a:tbl>
              <a:tblPr/>
              <a:tblGrid>
                <a:gridCol w="836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xmlns="" val="886988263"/>
                    </a:ext>
                  </a:extLst>
                </a:gridCol>
                <a:gridCol w="1107083">
                  <a:extLst>
                    <a:ext uri="{9D8B030D-6E8A-4147-A177-3AD203B41FA5}">
                      <a16:colId xmlns:a16="http://schemas.microsoft.com/office/drawing/2014/main" xmlns="" val="599716972"/>
                    </a:ext>
                  </a:extLst>
                </a:gridCol>
                <a:gridCol w="6604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068">
                  <a:extLst>
                    <a:ext uri="{9D8B030D-6E8A-4147-A177-3AD203B41FA5}">
                      <a16:colId xmlns:a16="http://schemas.microsoft.com/office/drawing/2014/main" xmlns="" val="1799947382"/>
                    </a:ext>
                  </a:extLst>
                </a:gridCol>
                <a:gridCol w="1174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4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495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1139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이름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근무경력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기술등급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7953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사업관리자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(PM)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송재철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부장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43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18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특급기술자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사업관리자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(PM)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795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품질보증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김성호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이사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61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특급기술자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품질보증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7895416"/>
                  </a:ext>
                </a:extLst>
              </a:tr>
              <a:tr h="857953">
                <a:tc rowSpan="2"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소프트웨어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최성한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과장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34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8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고급기술자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고입포털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시스템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기능개선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6538660"/>
                  </a:ext>
                </a:extLst>
              </a:tr>
              <a:tr h="857954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1000" b="0" kern="1200" spc="-50" baseline="0" dirty="0" smtClean="0">
                        <a:solidFill>
                          <a:srgbClr val="0070C0"/>
                        </a:solidFill>
                        <a:latin typeface="Rix고딕 B" pitchFamily="18" charset="-127"/>
                        <a:ea typeface="Rix고딕 B" pitchFamily="18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한진희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과장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32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6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중급기술자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지리배정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시스템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기능개선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133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56911"/>
              </p:ext>
            </p:extLst>
          </p:nvPr>
        </p:nvGraphicFramePr>
        <p:xfrm>
          <a:off x="424750" y="2538388"/>
          <a:ext cx="6721066" cy="1237093"/>
        </p:xfrm>
        <a:graphic>
          <a:graphicData uri="http://schemas.openxmlformats.org/drawingml/2006/table">
            <a:tbl>
              <a:tblPr/>
              <a:tblGrid>
                <a:gridCol w="6788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1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09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0915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04802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송재철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제안사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부장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43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15">
                <a:tc row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학력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한밭대학교 컴퓨터공학과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17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년 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개월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15">
                <a:tc v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대학원                          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    격    증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정보처리기사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61">
                <a:tc grid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본사업참여임무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품질보증</a:t>
                      </a:r>
                    </a:p>
                  </a:txBody>
                  <a:tcPr marL="65303" marR="65303" marT="30784" marB="307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사업참여기간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사업전기간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참여율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20%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687801"/>
              </p:ext>
            </p:extLst>
          </p:nvPr>
        </p:nvGraphicFramePr>
        <p:xfrm>
          <a:off x="415239" y="4036529"/>
          <a:ext cx="6712773" cy="6171064"/>
        </p:xfrm>
        <a:graphic>
          <a:graphicData uri="http://schemas.openxmlformats.org/drawingml/2006/table">
            <a:tbl>
              <a:tblPr/>
              <a:tblGrid>
                <a:gridCol w="285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6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</a:t>
                      </a:r>
                      <a:r>
                        <a:rPr kumimoji="1" lang="ko-KR" alt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력</a:t>
                      </a: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철도시설관리공단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kovis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시스템 구축사업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2016.01~2018.03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철도시설관리공단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메트로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호선 홈페이지 구축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53998" marR="53998" marT="46794" marB="4679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2015.05~2015.09 </a:t>
                      </a:r>
                    </a:p>
                  </a:txBody>
                  <a:tcPr marL="53998" marR="53998" marT="46794" marB="4679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PM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53998" marR="53998" marT="46794" marB="4679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 서울메트로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호선</a:t>
                      </a:r>
                    </a:p>
                  </a:txBody>
                  <a:tcPr marL="53998" marR="53998" marT="46794" marB="4679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청운대학교 홈페이지 구축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54000" marR="54000" marT="46793" marB="4679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2015.02~2015.05 </a:t>
                      </a:r>
                    </a:p>
                  </a:txBody>
                  <a:tcPr marL="54000" marR="54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개발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54000" marR="54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청운대학교 </a:t>
                      </a:r>
                    </a:p>
                  </a:txBody>
                  <a:tcPr marL="54000" marR="54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인프라통합관리 시스템 구축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(SMS)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2014.08 ~ 2014.12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한라비스테온공조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사내그룹웨어시스템 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2014.04 ~ 2015.04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에프앤더블유테크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주식회사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4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세대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국종망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 사업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1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2013.04 ~ 2014.01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윤리경영시스템 고도화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2012.12 ~ 2013.04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한국철도시설공단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통합정보시스템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(MIS)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 유지보수 및 고도화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2012.07 ~ 2012.12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한국한의학연구원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통합정보시스템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(MIS)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운영 및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2011.01 ~ 2012.06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운영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한국지질자원연구원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통합정보시스템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(MIS)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2009.07 ~ 2010.12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한국지질자원연구원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인프라통합관리 시스템 구축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(SMS)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2014.08 ~ 2014.12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한라비스테온공조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차세대 병무행정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DB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이행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2007.02 ~ 2007.11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병무청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국가물류사업 통관단일창구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3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2006.07 ~ 2007.02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PL/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국가물류사업 통관단일창구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2005.10 ~ 2006.06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PL/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9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164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4856</TotalTime>
  <Words>3243</Words>
  <Application>Microsoft Office PowerPoint</Application>
  <PresentationFormat>사용자 지정</PresentationFormat>
  <Paragraphs>1075</Paragraphs>
  <Slides>29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1_Office 테마</vt:lpstr>
      <vt:lpstr>디자인 사용자 지정</vt:lpstr>
      <vt:lpstr>NesPDF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mostvisual</dc:creator>
  <cp:lastModifiedBy>임종수</cp:lastModifiedBy>
  <cp:revision>469</cp:revision>
  <cp:lastPrinted>2016-09-21T22:54:36Z</cp:lastPrinted>
  <dcterms:created xsi:type="dcterms:W3CDTF">2012-12-17T05:03:29Z</dcterms:created>
  <dcterms:modified xsi:type="dcterms:W3CDTF">2019-08-20T15:00:02Z</dcterms:modified>
</cp:coreProperties>
</file>